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72" r:id="rId2"/>
    <p:sldId id="3899" r:id="rId3"/>
    <p:sldId id="3949" r:id="rId4"/>
    <p:sldId id="3898" r:id="rId5"/>
    <p:sldId id="3936" r:id="rId6"/>
    <p:sldId id="3938" r:id="rId7"/>
    <p:sldId id="3939" r:id="rId8"/>
    <p:sldId id="3940" r:id="rId9"/>
    <p:sldId id="3941" r:id="rId10"/>
    <p:sldId id="3942" r:id="rId11"/>
    <p:sldId id="3943" r:id="rId12"/>
    <p:sldId id="3944" r:id="rId13"/>
    <p:sldId id="3945" r:id="rId14"/>
    <p:sldId id="3947" r:id="rId15"/>
    <p:sldId id="3948" r:id="rId16"/>
    <p:sldId id="3919" r:id="rId17"/>
    <p:sldId id="3928" r:id="rId18"/>
    <p:sldId id="3879" r:id="rId19"/>
  </p:sldIdLst>
  <p:sldSz cx="12192000" cy="6858000"/>
  <p:notesSz cx="6797675" cy="9928225"/>
  <p:embeddedFontLst>
    <p:embeddedFont>
      <p:font typeface="MS PGothic" panose="020B0600070205080204" pitchFamily="34" charset="-128"/>
      <p:regular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Times" panose="02020603050405020304" pitchFamily="18" charset="0"/>
      <p:regular r:id="rId31"/>
      <p:bold r:id="rId32"/>
      <p:italic r:id="rId33"/>
      <p:boldItalic r:id="rId34"/>
    </p:embeddedFont>
    <p:embeddedFont>
      <p:font typeface="Times New Roman Bold" panose="02020803070505020304" pitchFamily="18" charset="0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0DAAA"/>
    <a:srgbClr val="33CCFF"/>
    <a:srgbClr val="B1D0E9"/>
    <a:srgbClr val="C0D9EE"/>
    <a:srgbClr val="418ECB"/>
    <a:srgbClr val="6C9ABE"/>
    <a:srgbClr val="7EA0BC"/>
    <a:srgbClr val="78AEDA"/>
    <a:srgbClr val="88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3" autoAdjust="0"/>
    <p:restoredTop sz="87151" autoAdjust="0"/>
  </p:normalViewPr>
  <p:slideViewPr>
    <p:cSldViewPr snapToGrid="0">
      <p:cViewPr varScale="1">
        <p:scale>
          <a:sx n="110" d="100"/>
          <a:sy n="110" d="100"/>
        </p:scale>
        <p:origin x="562" y="-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#1">
  <dgm:title val=""/>
  <dgm:desc val=""/>
  <dgm:catLst>
    <dgm:cat type="accent1" pri="11300"/>
  </dgm:catLst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#1">
  <dgm:title val=""/>
  <dgm:desc val=""/>
  <dgm:catLst>
    <dgm:cat type="accent4" pri="11500"/>
  </dgm:catLst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#1" qsCatId="simple" csTypeId="urn:microsoft.com/office/officeart/2005/8/colors/accent1_3#1" csCatId="accent1" phldr="1"/>
      <dgm:spPr/>
    </dgm:pt>
    <dgm:pt modelId="{9CD48BAE-E8BA-C64A-959A-0C5FB411AEDC}">
      <dgm:prSet phldrT="[文本]"/>
      <dgm:spPr>
        <a:solidFill>
          <a:srgbClr val="7D9EB7"/>
        </a:solidFill>
      </dgm:spPr>
      <dgm:t>
        <a:bodyPr/>
        <a:lstStyle/>
        <a:p>
          <a:r>
            <a:rPr lang="en-US" altLang="zh-CN" dirty="0"/>
            <a:t>2</a:t>
          </a:r>
          <a:r>
            <a:rPr lang="en-US" altLang="zh-CN" baseline="30000" dirty="0"/>
            <a:t>nd</a:t>
          </a:r>
          <a:r>
            <a:rPr lang="en-US" altLang="zh-CN" dirty="0"/>
            <a:t> STEP</a:t>
          </a:r>
          <a:endParaRPr lang="zh-CN" altLang="en-US" dirty="0"/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Y="3846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#2" qsCatId="simple" csTypeId="urn:microsoft.com/office/officeart/2005/8/colors/accent4_5#1" csCatId="accent4" phldr="1"/>
      <dgm:spPr/>
    </dgm:pt>
    <dgm:pt modelId="{9CD48BAE-E8BA-C64A-959A-0C5FB411AEDC}">
      <dgm:prSet phldrT="[文本]"/>
      <dgm:spPr/>
      <dgm:t>
        <a:bodyPr/>
        <a:lstStyle/>
        <a:p>
          <a:r>
            <a:rPr lang="en-US" altLang="zh-CN" dirty="0"/>
            <a:t>1st STEP</a:t>
          </a:r>
          <a:endParaRPr lang="zh-CN" altLang="en-US" dirty="0"/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X="-8520" custLinFactNeighborY="-88792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1642" y="0"/>
          <a:ext cx="3360859" cy="371475"/>
        </a:xfrm>
        <a:prstGeom prst="chevron">
          <a:avLst/>
        </a:prstGeom>
        <a:solidFill>
          <a:srgbClr val="7D9E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2</a:t>
          </a:r>
          <a:r>
            <a:rPr lang="en-US" altLang="zh-CN" sz="2300" kern="1200" baseline="30000" dirty="0"/>
            <a:t>nd</a:t>
          </a:r>
          <a:r>
            <a:rPr lang="en-US" altLang="zh-CN" sz="2300" kern="1200" dirty="0"/>
            <a:t> STEP</a:t>
          </a:r>
          <a:endParaRPr lang="zh-CN" altLang="en-US" sz="2300" kern="1200" dirty="0"/>
        </a:p>
      </dsp:txBody>
      <dsp:txXfrm>
        <a:off x="187380" y="0"/>
        <a:ext cx="2989384" cy="371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0" y="0"/>
          <a:ext cx="4253178" cy="371475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1st STEP</a:t>
          </a:r>
          <a:endParaRPr lang="zh-CN" altLang="en-US" sz="2300" kern="1200" dirty="0"/>
        </a:p>
      </dsp:txBody>
      <dsp:txXfrm>
        <a:off x="185738" y="0"/>
        <a:ext cx="3881703" cy="371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90"/>
            </a:lvl1pPr>
          </a:lstStyle>
          <a:p>
            <a:fld id="{0F9B84EA-7D68-4D60-9CB1-D50884785D1C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9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>
            <a:fillRect/>
          </a:stretch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" y="6339125"/>
            <a:ext cx="1313895" cy="38235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570428" y="393351"/>
            <a:ext cx="97971" cy="510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组合 2"/>
          <p:cNvGrpSpPr/>
          <p:nvPr userDrawn="1"/>
        </p:nvGrpSpPr>
        <p:grpSpPr>
          <a:xfrm>
            <a:off x="246002" y="7128773"/>
            <a:ext cx="4460537" cy="691252"/>
            <a:chOff x="1101012" y="2911151"/>
            <a:chExt cx="9573211" cy="1483567"/>
          </a:xfrm>
        </p:grpSpPr>
        <p:sp>
          <p:nvSpPr>
            <p:cNvPr id="9" name="椭圆 3"/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4"/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5"/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"/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7"/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"/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9"/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0"/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1"/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/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3"/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4"/>
          <p:cNvSpPr txBox="1"/>
          <p:nvPr userDrawn="1"/>
        </p:nvSpPr>
        <p:spPr>
          <a:xfrm>
            <a:off x="0" y="7681525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Backgrou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15"/>
          <p:cNvSpPr txBox="1"/>
          <p:nvPr userDrawn="1"/>
        </p:nvSpPr>
        <p:spPr>
          <a:xfrm>
            <a:off x="2133527" y="7681525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5089118" y="6900862"/>
            <a:ext cx="1016001" cy="1022466"/>
          </a:xfrm>
          <a:prstGeom prst="rect">
            <a:avLst/>
          </a:prstGeom>
          <a:solidFill>
            <a:srgbClr val="17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6105118" y="6900862"/>
            <a:ext cx="1016001" cy="1022466"/>
          </a:xfrm>
          <a:prstGeom prst="rect">
            <a:avLst/>
          </a:prstGeom>
          <a:solidFill>
            <a:srgbClr val="3052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7121118" y="6900862"/>
            <a:ext cx="1016001" cy="1022466"/>
          </a:xfrm>
          <a:prstGeom prst="rect">
            <a:avLst/>
          </a:prstGeom>
          <a:solidFill>
            <a:srgbClr val="4A6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8137118" y="6900861"/>
            <a:ext cx="1016001" cy="1022466"/>
          </a:xfrm>
          <a:prstGeom prst="rect">
            <a:avLst/>
          </a:prstGeom>
          <a:solidFill>
            <a:srgbClr val="6484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9153118" y="6900861"/>
            <a:ext cx="1016001" cy="1022466"/>
          </a:xfrm>
          <a:prstGeom prst="rect">
            <a:avLst/>
          </a:prstGeom>
          <a:solidFill>
            <a:srgbClr val="7D9D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0169118" y="6900861"/>
            <a:ext cx="1016001" cy="1022466"/>
          </a:xfrm>
          <a:prstGeom prst="rect">
            <a:avLst/>
          </a:prstGeom>
          <a:solidFill>
            <a:srgbClr val="97B6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1185118" y="6900861"/>
            <a:ext cx="1016001" cy="1022466"/>
          </a:xfrm>
          <a:prstGeom prst="rect">
            <a:avLst/>
          </a:prstGeom>
          <a:solidFill>
            <a:srgbClr val="B1D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07/relationships/hdphoto" Target="../media/hdphoto5.wdp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3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203033" y="2943880"/>
            <a:ext cx="373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24606" r="30981" b="31757"/>
          <a:stretch>
            <a:fillRect/>
          </a:stretch>
        </p:blipFill>
        <p:spPr>
          <a:xfrm>
            <a:off x="5352991" y="2012854"/>
            <a:ext cx="1486018" cy="121583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384886" y="3770958"/>
            <a:ext cx="541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HMI Audio IC Provider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67162" y="6519446"/>
            <a:ext cx="396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*HMI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 Human-Machine Interaction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10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220" y="292735"/>
            <a:ext cx="7981315" cy="71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altLang="en-US" sz="2800" b="1" dirty="0">
                <a:ea typeface="微软雅黑" panose="020B0503020204020204" pitchFamily="34" charset="-122"/>
                <a:cs typeface="+mj-lt"/>
              </a:rPr>
              <a:t>Solution </a:t>
            </a:r>
            <a:r>
              <a:rPr lang="en-US" sz="2800" b="1" dirty="0">
                <a:ea typeface="微软雅黑" panose="020B0503020204020204" pitchFamily="34" charset="-122"/>
                <a:cs typeface="+mj-lt"/>
              </a:rPr>
              <a:t>I</a:t>
            </a:r>
            <a:r>
              <a:rPr altLang="en-US" sz="2800" b="1" dirty="0">
                <a:ea typeface="微软雅黑" panose="020B0503020204020204" pitchFamily="34" charset="-122"/>
                <a:cs typeface="+mj-lt"/>
              </a:rPr>
              <a:t>ntroduction ② Headphone </a:t>
            </a:r>
            <a:r>
              <a:rPr lang="en-US" sz="2800" b="1" dirty="0">
                <a:ea typeface="微软雅黑" panose="020B0503020204020204" pitchFamily="34" charset="-122"/>
                <a:cs typeface="+mj-lt"/>
              </a:rPr>
              <a:t>A</a:t>
            </a:r>
            <a:r>
              <a:rPr altLang="en-US" sz="2800" b="1" dirty="0">
                <a:ea typeface="微软雅黑" panose="020B0503020204020204" pitchFamily="34" charset="-122"/>
                <a:cs typeface="+mj-lt"/>
              </a:rPr>
              <a:t>mplifier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230271" y="6345184"/>
            <a:ext cx="1664970" cy="51117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55864">
            <a:off x="1005659" y="3090882"/>
            <a:ext cx="3159295" cy="2839236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61555" y="1725930"/>
          <a:ext cx="4060190" cy="39916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9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Produc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Headphone Amp /  Adapter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38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I/F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Type-C/Lighting o 3.5mm Audio Jack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50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SR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24bits /192KHz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Power out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1Vrms@16Ω/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1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THD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DR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SNR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图片 8" descr="电子设备&#10;&#10;中度可信度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>
            <a:fillRect/>
          </a:stretch>
        </p:blipFill>
        <p:spPr>
          <a:xfrm rot="19216052">
            <a:off x="481380" y="2386895"/>
            <a:ext cx="2311347" cy="67214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1878035" y="3165591"/>
            <a:ext cx="1" cy="129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261704" y="1185232"/>
            <a:ext cx="3192379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u="sng" dirty="0">
                <a:latin typeface="Times New Roman Bold" panose="02020603050405020304" charset="0"/>
                <a:cs typeface="Times New Roman Bold" panose="02020603050405020304" charset="0"/>
              </a:rPr>
              <a:t>Features</a:t>
            </a:r>
            <a:endParaRPr lang="en-US" altLang="zh-CN" sz="2000" b="1" u="sng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Timbre correction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Bass Boost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Dynamic EQ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Loudness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u="sng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Multiple play modes</a:t>
            </a:r>
            <a:endParaRPr lang="zh-CN" altLang="en-US" sz="2400" b="1" u="sng" dirty="0">
              <a:solidFill>
                <a:schemeClr val="tx1">
                  <a:lumMod val="75000"/>
                </a:schemeClr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Music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Game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r>
              <a:rPr lang="en-US" altLang="ja-JP" sz="16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Theater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90204" pitchFamily="34" charset="0"/>
              <a:buChar char="•"/>
            </a:pPr>
            <a:endParaRPr lang="en-US" altLang="zh-CN" sz="16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46060" y="1317625"/>
            <a:ext cx="3238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Main parameters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11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220" y="292735"/>
            <a:ext cx="9354820" cy="71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altLang="en-US" sz="2800" b="1" dirty="0">
                <a:ea typeface="微软雅黑" panose="020B0503020204020204" pitchFamily="34" charset="-122"/>
                <a:cs typeface="+mj-lt"/>
              </a:rPr>
              <a:t>Solution introduction ③ Super </a:t>
            </a:r>
            <a:r>
              <a:rPr lang="en-US" sz="2800" b="1" dirty="0">
                <a:ea typeface="微软雅黑" panose="020B0503020204020204" pitchFamily="34" charset="-122"/>
                <a:cs typeface="+mj-lt"/>
              </a:rPr>
              <a:t>A</a:t>
            </a:r>
            <a:r>
              <a:rPr altLang="en-US" sz="2800" b="1" dirty="0">
                <a:ea typeface="微软雅黑" panose="020B0503020204020204" pitchFamily="34" charset="-122"/>
                <a:cs typeface="+mj-lt"/>
              </a:rPr>
              <a:t>nti-</a:t>
            </a:r>
            <a:r>
              <a:rPr lang="en-US" sz="2800" b="1" dirty="0">
                <a:ea typeface="微软雅黑" panose="020B0503020204020204" pitchFamily="34" charset="-122"/>
                <a:cs typeface="+mj-lt"/>
              </a:rPr>
              <a:t>N</a:t>
            </a:r>
            <a:r>
              <a:rPr altLang="en-US" sz="2800" b="1" dirty="0">
                <a:ea typeface="微软雅黑" panose="020B0503020204020204" pitchFamily="34" charset="-122"/>
                <a:cs typeface="+mj-lt"/>
              </a:rPr>
              <a:t>oise </a:t>
            </a:r>
            <a:r>
              <a:rPr lang="en-US" sz="2800" b="1" dirty="0">
                <a:ea typeface="微软雅黑" panose="020B0503020204020204" pitchFamily="34" charset="-122"/>
                <a:cs typeface="+mj-lt"/>
              </a:rPr>
              <a:t>Ear</a:t>
            </a:r>
            <a:r>
              <a:rPr altLang="en-US" sz="2800" b="1" dirty="0">
                <a:ea typeface="微软雅黑" panose="020B0503020204020204" pitchFamily="34" charset="-122"/>
                <a:cs typeface="+mj-lt"/>
              </a:rPr>
              <a:t>phones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82315" y="1346835"/>
            <a:ext cx="4260215" cy="5154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b="1" u="sng" dirty="0">
                <a:latin typeface="Times New Roman Bold" panose="02020603050405020304" charset="0"/>
                <a:cs typeface="Times New Roman Bold" panose="02020603050405020304" charset="0"/>
              </a:rPr>
              <a:t>Core technologies</a:t>
            </a:r>
            <a:endParaRPr lang="en-US" altLang="zh-CN" sz="2000" dirty="0">
              <a:cs typeface="+mn-lt"/>
            </a:endParaRPr>
          </a:p>
          <a:p>
            <a:pPr>
              <a:lnSpc>
                <a:spcPct val="150000"/>
              </a:lnSpc>
            </a:pPr>
            <a:r>
              <a:rPr lang="ja-JP" altLang="en-US" dirty="0">
                <a:solidFill>
                  <a:srgbClr val="FF0000"/>
                </a:solidFill>
                <a:cs typeface="+mn-lt"/>
              </a:rPr>
              <a:t>・</a:t>
            </a:r>
            <a:r>
              <a:rPr lang="en-US" altLang="ja-JP" dirty="0">
                <a:solidFill>
                  <a:srgbClr val="FF0000"/>
                </a:solidFill>
                <a:cs typeface="+mn-lt"/>
              </a:rPr>
              <a:t>EVC</a:t>
            </a:r>
            <a:r>
              <a:rPr lang="ja-JP" altLang="en-US" dirty="0">
                <a:solidFill>
                  <a:srgbClr val="FF0000"/>
                </a:solidFill>
                <a:cs typeface="+mn-lt"/>
              </a:rPr>
              <a:t>（</a:t>
            </a:r>
            <a:r>
              <a:rPr lang="en-US" altLang="ja-JP" dirty="0">
                <a:solidFill>
                  <a:srgbClr val="FF0000"/>
                </a:solidFill>
                <a:cs typeface="+mn-lt"/>
              </a:rPr>
              <a:t>Ear canal Voice Capture</a:t>
            </a:r>
            <a:r>
              <a:rPr lang="ja-JP" altLang="en-US" dirty="0">
                <a:solidFill>
                  <a:srgbClr val="FF0000"/>
                </a:solidFill>
                <a:cs typeface="+mn-lt"/>
              </a:rPr>
              <a:t>）</a:t>
            </a:r>
            <a:endParaRPr lang="en-US" altLang="zh-CN" sz="1400" dirty="0">
              <a:cs typeface="+mn-lt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cs typeface="+mn-lt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cs typeface="+mn-lt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cs typeface="+mn-lt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cs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u="sng" dirty="0">
                <a:latin typeface="Times New Roman Bold" panose="02020603050405020304" charset="0"/>
                <a:cs typeface="Times New Roman Bold" panose="02020603050405020304" charset="0"/>
              </a:rPr>
              <a:t>Features</a:t>
            </a:r>
            <a:endParaRPr lang="en-US" altLang="zh-CN" sz="2000" dirty="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600" dirty="0">
                <a:cs typeface="+mn-lt"/>
              </a:rPr>
              <a:t>Super </a:t>
            </a:r>
            <a:r>
              <a:rPr lang="en-US" sz="1600" dirty="0">
                <a:cs typeface="+mn-lt"/>
              </a:rPr>
              <a:t>N</a:t>
            </a:r>
            <a:r>
              <a:rPr sz="1600" dirty="0">
                <a:cs typeface="+mn-lt"/>
              </a:rPr>
              <a:t>oise </a:t>
            </a:r>
            <a:r>
              <a:rPr lang="en-US" sz="1600" dirty="0">
                <a:cs typeface="+mn-lt"/>
              </a:rPr>
              <a:t>I</a:t>
            </a:r>
            <a:r>
              <a:rPr sz="1600" dirty="0">
                <a:cs typeface="+mn-lt"/>
              </a:rPr>
              <a:t>mmunity</a:t>
            </a:r>
          </a:p>
          <a:p>
            <a:pPr indent="0">
              <a:lnSpc>
                <a:spcPct val="150000"/>
              </a:lnSpc>
              <a:buFont typeface="Arial" panose="020B0604020202090204" pitchFamily="34" charset="0"/>
              <a:buNone/>
            </a:pPr>
            <a:r>
              <a:rPr sz="1600" dirty="0">
                <a:cs typeface="+mn-lt"/>
              </a:rPr>
              <a:t>(</a:t>
            </a:r>
            <a:r>
              <a:rPr lang="en-US" sz="1600" dirty="0">
                <a:cs typeface="+mn-lt"/>
              </a:rPr>
              <a:t>A</a:t>
            </a:r>
            <a:r>
              <a:rPr sz="1600" dirty="0">
                <a:cs typeface="+mn-lt"/>
              </a:rPr>
              <a:t>mbient </a:t>
            </a:r>
            <a:r>
              <a:rPr lang="en-US" sz="1600" dirty="0">
                <a:cs typeface="+mn-lt"/>
              </a:rPr>
              <a:t>N</a:t>
            </a:r>
            <a:r>
              <a:rPr sz="1600" dirty="0">
                <a:cs typeface="+mn-lt"/>
              </a:rPr>
              <a:t>oise + </a:t>
            </a:r>
            <a:r>
              <a:rPr lang="en-US" sz="1600" dirty="0">
                <a:cs typeface="+mn-lt"/>
              </a:rPr>
              <a:t>W</a:t>
            </a:r>
            <a:r>
              <a:rPr sz="1600" dirty="0">
                <a:cs typeface="+mn-lt"/>
              </a:rPr>
              <a:t>ind </a:t>
            </a:r>
            <a:r>
              <a:rPr lang="en-US" sz="1600" dirty="0">
                <a:cs typeface="+mn-lt"/>
              </a:rPr>
              <a:t>N</a:t>
            </a:r>
            <a:r>
              <a:rPr sz="1600" dirty="0">
                <a:cs typeface="+mn-lt"/>
              </a:rPr>
              <a:t>oise) Ambient noise above 85dB, strong wind (15m/s)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cs typeface="+mn-lt"/>
              </a:rPr>
              <a:t>W</a:t>
            </a:r>
            <a:r>
              <a:rPr sz="1600" dirty="0">
                <a:cs typeface="+mn-lt"/>
              </a:rPr>
              <a:t>hisper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1600" dirty="0">
                <a:cs typeface="+mn-lt"/>
              </a:rPr>
              <a:t>S</a:t>
            </a:r>
            <a:r>
              <a:rPr sz="1600" dirty="0">
                <a:cs typeface="+mn-lt"/>
              </a:rPr>
              <a:t>patial audio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522233" y="1936417"/>
          <a:ext cx="4188460" cy="33508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54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855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Product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00000"/>
                        </a:lnSpc>
                      </a:pPr>
                      <a:r>
                        <a:rPr lang="zh-CN" altLang="en-US" sz="1600" b="0" u="none" strike="noStrike" dirty="0">
                          <a:effectLst/>
                          <a:ea typeface="+mn-ea"/>
                          <a:cs typeface="+mn-lt"/>
                        </a:rPr>
                        <a:t>Single ear</a:t>
                      </a:r>
                      <a:r>
                        <a:rPr lang="ja-JP" altLang="en-US" sz="1600" b="0" u="none" strike="noStrike" dirty="0">
                          <a:effectLst/>
                          <a:ea typeface="+mn-ea"/>
                          <a:cs typeface="+mn-lt"/>
                        </a:rPr>
                        <a:t>／</a:t>
                      </a:r>
                      <a:r>
                        <a:rPr lang="en-US" altLang="ja-JP" sz="1600" b="0" u="none" strike="noStrike" dirty="0">
                          <a:effectLst/>
                          <a:ea typeface="+mn-ea"/>
                          <a:cs typeface="+mn-lt"/>
                        </a:rPr>
                        <a:t>TWS</a:t>
                      </a:r>
                      <a:r>
                        <a:rPr lang="ja-JP" altLang="en-US" sz="1600" b="0" u="none" strike="noStrike" dirty="0">
                          <a:effectLst/>
                          <a:ea typeface="+mn-ea"/>
                          <a:cs typeface="+mn-lt"/>
                        </a:rPr>
                        <a:t>／</a:t>
                      </a:r>
                    </a:p>
                    <a:p>
                      <a:pPr lvl="1" algn="l" fontAlgn="b">
                        <a:lnSpc>
                          <a:spcPct val="100000"/>
                        </a:lnSpc>
                      </a:pPr>
                      <a:r>
                        <a:rPr lang="en-US" altLang="ja-JP" sz="1600" b="0" u="none" strike="noStrike" dirty="0">
                          <a:effectLst/>
                          <a:ea typeface="+mn-ea"/>
                          <a:cs typeface="+mn-lt"/>
                        </a:rPr>
                        <a:t>N</a:t>
                      </a:r>
                      <a:r>
                        <a:rPr lang="zh-CN" altLang="en-US" sz="1600" b="0" u="none" strike="noStrike" dirty="0">
                          <a:effectLst/>
                          <a:ea typeface="+mn-ea"/>
                          <a:cs typeface="+mn-lt"/>
                        </a:rPr>
                        <a:t>eck hanging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en-US" altLang="zh-CN" sz="1600" b="0" u="none" strike="noStrike" dirty="0">
                          <a:effectLst/>
                          <a:ea typeface="+mn-ea"/>
                          <a:cs typeface="+mn-lt"/>
                        </a:rPr>
                        <a:t>Type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00000"/>
                        </a:lnSpc>
                      </a:pPr>
                      <a:r>
                        <a:rPr lang="en-US" altLang="zh-CN" sz="1600" b="0" u="none" strike="noStrike" dirty="0">
                          <a:effectLst/>
                          <a:ea typeface="+mn-ea"/>
                          <a:cs typeface="+mn-lt"/>
                        </a:rPr>
                        <a:t>In-Ear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855">
                <a:tc>
                  <a:txBody>
                    <a:bodyPr/>
                    <a:lstStyle/>
                    <a:p>
                      <a:pPr algn="r" font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NR Depth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20dB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r" font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Power out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lvl="1" algn="l" fontAlgn="b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 fontAlgn="ctr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Harmonic Distortion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3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DR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 font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SNR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87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61" y="1853309"/>
            <a:ext cx="1933223" cy="15461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b="6464"/>
          <a:stretch>
            <a:fillRect/>
          </a:stretch>
        </p:blipFill>
        <p:spPr>
          <a:xfrm>
            <a:off x="3954196" y="2311213"/>
            <a:ext cx="2410354" cy="14918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63" y="3751849"/>
            <a:ext cx="1549144" cy="20150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02905" y="1520825"/>
            <a:ext cx="32277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  <a:sym typeface="+mn-ea"/>
              </a:rPr>
              <a:t>Main parameters</a:t>
            </a:r>
            <a:endParaRPr lang="zh-CN" altLang="en-US" sz="2000" b="1" dirty="0">
              <a:latin typeface="Times New Roman Bold" panose="02020603050405020304" charset="0"/>
              <a:ea typeface="微软雅黑" panose="020B0503020204020204" pitchFamily="34" charset="-122"/>
              <a:cs typeface="Times New Roman Bold" panose="02020603050405020304" charset="0"/>
            </a:endParaRPr>
          </a:p>
          <a:p>
            <a:pPr algn="ctr"/>
            <a:endParaRPr lang="zh-CN" altLang="en-US" sz="2000" b="1" dirty="0">
              <a:latin typeface="Times New Roman Bold" panose="02020603050405020304" charset="0"/>
              <a:ea typeface="微软雅黑" panose="020B0503020204020204" pitchFamily="34" charset="-122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12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464" y="292994"/>
            <a:ext cx="97013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Solution introduction </a:t>
            </a:r>
            <a:r>
              <a:rPr lang="ja-JP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④ </a:t>
            </a: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Noise-cancelling  </a:t>
            </a:r>
            <a:r>
              <a:rPr lang="en-US" altLang="zh-CN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H</a:t>
            </a: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eadset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56167" y="1966114"/>
          <a:ext cx="4138045" cy="394558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Product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Headset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en-US" altLang="ja-JP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I/O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USB or </a:t>
                      </a:r>
                      <a:r>
                        <a:rPr lang="en-US" altLang="zh-CN" sz="1600" b="0" i="0" u="none" strike="noStrike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BlueTooth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62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MICs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2pcs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116">
                <a:tc>
                  <a:txBody>
                    <a:bodyPr/>
                    <a:lstStyle/>
                    <a:p>
                      <a:pPr algn="r" fontAlgn="b">
                        <a:lnSpc>
                          <a:spcPct val="14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Application scenarios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Operator</a:t>
                      </a:r>
                    </a:p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Gaming</a:t>
                      </a:r>
                    </a:p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Examination</a:t>
                      </a:r>
                    </a:p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Learning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  <a:p>
                      <a:pPr lvl="1" algn="l" fontAlgn="b">
                        <a:lnSpc>
                          <a:spcPct val="140000"/>
                        </a:lnSpc>
                      </a:pPr>
                      <a:r>
                        <a:rPr lang="en-US" altLang="zh-CN" sz="16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Conference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091" y="4642447"/>
            <a:ext cx="1599170" cy="1701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79" y="4117337"/>
            <a:ext cx="3496024" cy="2226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49" y="1842130"/>
            <a:ext cx="1888054" cy="24930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29083" y="1527008"/>
            <a:ext cx="3978622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Times New Roman Regular" panose="02020603050405020304" charset="0"/>
                <a:cs typeface="Times New Roman Regular" panose="02020603050405020304" charset="0"/>
              </a:rPr>
              <a:t>       </a:t>
            </a:r>
            <a:r>
              <a:rPr lang="zh-CN" altLang="en-US" sz="2000" b="1" u="sng" dirty="0">
                <a:latin typeface="Times New Roman Bold" panose="02020603050405020304" charset="0"/>
                <a:cs typeface="Times New Roman Bold" panose="02020603050405020304" charset="0"/>
              </a:rPr>
              <a:t>Core technologies</a:t>
            </a:r>
            <a:endParaRPr lang="en-US" altLang="ja-JP" sz="2000" b="1" u="sng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pPr defTabSz="914400"/>
            <a:endParaRPr lang="en-US" altLang="zh-CN" sz="2000" b="1" dirty="0">
              <a:solidFill>
                <a:prstClr val="black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defTabSz="914400">
              <a:lnSpc>
                <a:spcPct val="20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（</a:t>
            </a:r>
            <a:r>
              <a:rPr lang="en-US" altLang="ja-JP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ENC</a:t>
            </a:r>
            <a:r>
              <a:rPr lang="zh-CN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）</a:t>
            </a:r>
            <a:endParaRPr lang="en-US" altLang="zh-CN" sz="1600" dirty="0">
              <a:solidFill>
                <a:prstClr val="black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90dB ambient noise for clear calls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Noise reduction depth 30dB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144510" y="1511935"/>
            <a:ext cx="30905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Main parameters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b="1" smtClean="0">
                <a:cs typeface="+mn-lt"/>
              </a:rPr>
              <a:t>13</a:t>
            </a:fld>
            <a:endParaRPr lang="en-US" b="1">
              <a:cs typeface="+mn-lt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464" y="292994"/>
            <a:ext cx="8709502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lt"/>
                <a:ea typeface="+mn-ea"/>
                <a:cs typeface="+mn-lt"/>
              </a:rPr>
              <a:t>Solution introduction </a:t>
            </a:r>
            <a:r>
              <a:rPr lang="ja-JP" altLang="en-US" sz="2800" b="1" dirty="0">
                <a:latin typeface="+mn-lt"/>
                <a:ea typeface="+mn-ea"/>
                <a:cs typeface="+mn-lt"/>
              </a:rPr>
              <a:t>⑤  </a:t>
            </a:r>
            <a:r>
              <a:rPr lang="en-US" altLang="ja-JP" sz="2800" b="1" dirty="0">
                <a:latin typeface="+mn-lt"/>
                <a:ea typeface="+mn-ea"/>
                <a:cs typeface="+mn-lt"/>
              </a:rPr>
              <a:t>C</a:t>
            </a:r>
            <a:r>
              <a:rPr lang="zh-CN" altLang="en-US" sz="2800" b="1" dirty="0">
                <a:latin typeface="+mn-lt"/>
                <a:ea typeface="+mn-ea"/>
                <a:cs typeface="+mn-lt"/>
              </a:rPr>
              <a:t>onference </a:t>
            </a:r>
            <a:r>
              <a:rPr lang="en-US" altLang="zh-CN" sz="2800" b="1" dirty="0">
                <a:latin typeface="+mn-lt"/>
                <a:ea typeface="+mn-ea"/>
                <a:cs typeface="+mn-lt"/>
              </a:rPr>
              <a:t>S</a:t>
            </a:r>
            <a:r>
              <a:rPr lang="zh-CN" altLang="en-US" sz="2800" b="1" dirty="0">
                <a:latin typeface="+mn-lt"/>
                <a:ea typeface="+mn-ea"/>
                <a:cs typeface="+mn-lt"/>
              </a:rPr>
              <a:t>peaker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cs typeface="+mn-lt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178836" y="6345184"/>
            <a:ext cx="1767840" cy="51117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ea typeface="微软雅黑" panose="020B0503020204020204" pitchFamily="34" charset="-122"/>
                <a:cs typeface="+mn-lt"/>
                <a:sym typeface="Helvetica Neue" panose="02000503000000020004"/>
              </a:rPr>
              <a:t>Confidential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026442" y="1443373"/>
          <a:ext cx="4443730" cy="43319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07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6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210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Product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C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onference speaker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68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ea typeface="+mn-ea"/>
                          <a:cs typeface="+mn-lt"/>
                        </a:rPr>
                        <a:t>Support MICs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1 or 2 or 4 or 6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pcs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ea typeface="+mn-ea"/>
                        <a:cs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91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Pickup distance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1m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、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2m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、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3m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、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5m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ea typeface="+mn-ea"/>
                        <a:cs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926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Support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S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peaker power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2W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、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3W</a:t>
                      </a:r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、</a:t>
                      </a: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5W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ea typeface="+mn-ea"/>
                        <a:cs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0" u="none" strike="noStrike" dirty="0">
                          <a:effectLst/>
                          <a:ea typeface="+mn-ea"/>
                          <a:cs typeface="+mn-lt"/>
                        </a:rPr>
                        <a:t>I/F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ea typeface="+mn-ea"/>
                        <a:cs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u="none" strike="noStrike" dirty="0">
                          <a:effectLst/>
                          <a:ea typeface="+mn-ea"/>
                          <a:cs typeface="+mn-lt"/>
                        </a:rPr>
                        <a:t>Type-C</a:t>
                      </a:r>
                      <a:endParaRPr lang="en-US" altLang="zh-CN" sz="1600" b="0" u="none" strike="noStrike" kern="1200" dirty="0">
                        <a:solidFill>
                          <a:schemeClr val="tx1"/>
                        </a:solidFill>
                        <a:effectLst/>
                        <a:ea typeface="+mn-ea"/>
                        <a:cs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4127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ea typeface="+mn-ea"/>
                          <a:cs typeface="+mn-lt"/>
                        </a:rPr>
                        <a:t>Application</a:t>
                      </a:r>
                    </a:p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ea typeface="+mn-ea"/>
                          <a:cs typeface="+mn-lt"/>
                        </a:rPr>
                        <a:t>scenarios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ea typeface="+mn-ea"/>
                          <a:cs typeface="+mn-lt"/>
                        </a:rPr>
                        <a:t>Conference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ea typeface="+mn-ea"/>
                          <a:cs typeface="+mn-lt"/>
                        </a:rPr>
                        <a:t>Online class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ea typeface="+mn-ea"/>
                        <a:cs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077" y="4904368"/>
            <a:ext cx="1022872" cy="9778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2497" y="4590513"/>
            <a:ext cx="1880925" cy="12917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543908" y="1607291"/>
            <a:ext cx="3110613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latin typeface="Times New Roman Bold" panose="02020603050405020304" charset="0"/>
                <a:cs typeface="Times New Roman Bold" panose="02020603050405020304" charset="0"/>
              </a:rPr>
              <a:t>Core technologies</a:t>
            </a:r>
            <a:endParaRPr lang="en-US" altLang="ja-JP" sz="2400" b="1" u="sng" dirty="0">
              <a:cs typeface="+mn-lt"/>
            </a:endParaRPr>
          </a:p>
          <a:p>
            <a:endParaRPr lang="en-US" altLang="ja-JP" b="1" u="sng" dirty="0">
              <a:cs typeface="+mn-lt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cs typeface="+mn-lt"/>
              </a:rPr>
              <a:t>・</a:t>
            </a:r>
            <a:r>
              <a:rPr lang="en-US" altLang="ja-JP" sz="1600" dirty="0">
                <a:solidFill>
                  <a:prstClr val="black"/>
                </a:solidFill>
                <a:cs typeface="+mn-lt"/>
              </a:rPr>
              <a:t>AEC</a:t>
            </a:r>
            <a:r>
              <a:rPr lang="ja-JP" altLang="en-US" sz="1600" dirty="0">
                <a:solidFill>
                  <a:prstClr val="black"/>
                </a:solidFill>
                <a:cs typeface="+mn-lt"/>
              </a:rPr>
              <a:t>（</a:t>
            </a:r>
            <a:r>
              <a:rPr lang="en-US" altLang="ja-JP" sz="1600" dirty="0">
                <a:solidFill>
                  <a:prstClr val="black"/>
                </a:solidFill>
                <a:cs typeface="+mn-lt"/>
              </a:rPr>
              <a:t>F</a:t>
            </a:r>
            <a:r>
              <a:rPr lang="zh-CN" altLang="en-US" sz="1600" dirty="0">
                <a:solidFill>
                  <a:prstClr val="black"/>
                </a:solidFill>
                <a:cs typeface="+mn-lt"/>
              </a:rPr>
              <a:t>ull duplex</a:t>
            </a:r>
            <a:r>
              <a:rPr lang="ja-JP" altLang="en-US" sz="1600" dirty="0">
                <a:solidFill>
                  <a:prstClr val="black"/>
                </a:solidFill>
                <a:cs typeface="+mn-lt"/>
              </a:rPr>
              <a:t>）</a:t>
            </a:r>
            <a:endParaRPr lang="en-US" altLang="zh-CN" sz="1600" dirty="0">
              <a:solidFill>
                <a:prstClr val="black"/>
              </a:solidFill>
              <a:cs typeface="+mn-lt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cs typeface="+mn-lt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cs typeface="+mn-lt"/>
              </a:rPr>
              <a:t>AGC</a:t>
            </a:r>
            <a:r>
              <a:rPr lang="ja-JP" altLang="en-US" sz="1600" dirty="0">
                <a:solidFill>
                  <a:srgbClr val="000000"/>
                </a:solidFill>
                <a:cs typeface="+mn-lt"/>
              </a:rPr>
              <a:t>　</a:t>
            </a:r>
            <a:endParaRPr lang="en-US" altLang="ja-JP" sz="1600" dirty="0">
              <a:solidFill>
                <a:srgbClr val="000000"/>
              </a:solidFill>
              <a:cs typeface="+mn-lt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cs typeface="+mn-lt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cs typeface="+mn-lt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cs typeface="+mn-lt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cs typeface="+mn-lt"/>
              </a:rPr>
              <a:t>Beamforming</a:t>
            </a:r>
            <a:endParaRPr lang="zh-CN" altLang="en-US" sz="1600" dirty="0">
              <a:cs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8" y="1986508"/>
            <a:ext cx="1438275" cy="38957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27620" y="979170"/>
            <a:ext cx="3411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Main parameters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14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220" y="292735"/>
            <a:ext cx="9947275" cy="71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Solution introduction </a:t>
            </a:r>
            <a:r>
              <a:rPr lang="ja-JP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⑥ </a:t>
            </a: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Recording </a:t>
            </a:r>
            <a:r>
              <a:rPr lang="en-US" altLang="zh-CN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P</a:t>
            </a: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en</a:t>
            </a:r>
            <a:r>
              <a:rPr lang="ja-JP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／</a:t>
            </a:r>
            <a:r>
              <a:rPr lang="en-US" altLang="ja-JP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W</a:t>
            </a: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ireless </a:t>
            </a:r>
            <a:r>
              <a:rPr lang="en-US" altLang="zh-CN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M</a:t>
            </a:r>
            <a:r>
              <a:rPr lang="zh-CN" altLang="en-US" sz="2800" b="1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icrophone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63" y="1825611"/>
            <a:ext cx="1786597" cy="1467472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617776" y="1762701"/>
          <a:ext cx="4435475" cy="42075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63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Product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Recording </a:t>
                      </a:r>
                      <a:r>
                        <a:rPr lang="en-US" altLang="zh-CN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P</a:t>
                      </a:r>
                      <a:r>
                        <a:rPr lang="zh-CN" alt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en</a:t>
                      </a:r>
                      <a:r>
                        <a:rPr lang="ja-JP" alt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／</a:t>
                      </a:r>
                      <a:r>
                        <a:rPr lang="en-US" altLang="ja-JP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W</a:t>
                      </a:r>
                      <a:r>
                        <a:rPr lang="zh-CN" alt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ireless </a:t>
                      </a:r>
                      <a:r>
                        <a:rPr lang="en-US" altLang="zh-CN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M</a:t>
                      </a:r>
                      <a:r>
                        <a:rPr lang="zh-CN" alt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icrophone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29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MICs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2pcs</a:t>
                      </a: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  <a:sym typeface="Arial" panose="020B0604020202090204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Pickup distance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2m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A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udio format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wav/mp3/opus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05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u="none" strike="noStrike" dirty="0"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T</a:t>
                      </a:r>
                      <a:r>
                        <a:rPr lang="zh-CN" altLang="en-US" sz="1600" b="0" u="none" strike="noStrike" dirty="0"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ransfer method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u="none" strike="noStrike" dirty="0"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Wi-Fi / </a:t>
                      </a:r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BLE / USB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982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Application</a:t>
                      </a:r>
                    </a:p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scenarios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600" b="0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I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nterview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  <a:sym typeface="+mn-ea"/>
                      </a:endParaRP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600" b="0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L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cs typeface="Times New Roman Regular" panose="02020603050405020304" charset="0"/>
                          <a:sym typeface="+mn-ea"/>
                        </a:rPr>
                        <a:t>ive streaming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  <a:sym typeface="+mn-ea"/>
                      </a:endParaRP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Speech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Recording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688" y="4296970"/>
            <a:ext cx="2358876" cy="176915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04540" y="1451610"/>
            <a:ext cx="3180715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latin typeface="Times New Roman Bold" panose="02020603050405020304" charset="0"/>
                <a:cs typeface="Times New Roman Bold" panose="02020603050405020304" charset="0"/>
              </a:rPr>
              <a:t>Core technologies</a:t>
            </a:r>
            <a:endParaRPr lang="en-US" altLang="ja-JP" b="1" u="sng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ja-JP" u="sng" dirty="0"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・</a:t>
            </a:r>
            <a:r>
              <a:rPr lang="zh-CN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High fidelity recording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AGC</a:t>
            </a:r>
            <a:r>
              <a:rPr lang="ja-JP" altLang="en-US" sz="1600" dirty="0">
                <a:solidFill>
                  <a:srgbClr val="00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　</a:t>
            </a:r>
            <a:endParaRPr lang="en-US" altLang="ja-JP" sz="1600" dirty="0">
              <a:solidFill>
                <a:srgbClr val="000000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Beamforming</a:t>
            </a:r>
            <a:endParaRPr lang="zh-CN" altLang="en-US" sz="1600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12" y="3981451"/>
            <a:ext cx="1233359" cy="14138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533640" y="1302385"/>
            <a:ext cx="3157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Main parameters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+mj-lt"/>
                <a:cs typeface="+mj-lt"/>
              </a:rPr>
              <a:t>15</a:t>
            </a:fld>
            <a:endParaRPr lang="en-US">
              <a:latin typeface="+mj-lt"/>
              <a:cs typeface="+mj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cs typeface="+mj-lt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230271" y="6345184"/>
            <a:ext cx="1664970" cy="511175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+mj-lt"/>
                <a:ea typeface="微软雅黑" panose="020B0503020204020204" pitchFamily="34" charset="-122"/>
                <a:cs typeface="+mj-lt"/>
                <a:sym typeface="Helvetica Neue" panose="02000503000000020004"/>
              </a:rPr>
              <a:t>Confidential</a:t>
            </a:r>
          </a:p>
        </p:txBody>
      </p:sp>
      <p:sp>
        <p:nvSpPr>
          <p:cNvPr id="6" name="Title 1"/>
          <p:cNvSpPr txBox="1"/>
          <p:nvPr/>
        </p:nvSpPr>
        <p:spPr>
          <a:xfrm>
            <a:off x="744464" y="33490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ea typeface="微软雅黑" panose="020B0503020204020204" pitchFamily="34" charset="-122"/>
                <a:cs typeface="+mj-lt"/>
              </a:rPr>
              <a:t>Solution introduction </a:t>
            </a:r>
            <a:r>
              <a:rPr lang="ja-JP" altLang="en-US" sz="2800" b="1" dirty="0">
                <a:ea typeface="微软雅黑" panose="020B0503020204020204" pitchFamily="34" charset="-122"/>
                <a:cs typeface="+mj-lt"/>
              </a:rPr>
              <a:t>⑦　</a:t>
            </a:r>
            <a:r>
              <a:rPr lang="en-US" altLang="ja-JP" sz="2800" b="1" dirty="0">
                <a:ea typeface="微软雅黑" panose="020B0503020204020204" pitchFamily="34" charset="-122"/>
                <a:cs typeface="+mj-lt"/>
              </a:rPr>
              <a:t>USB</a:t>
            </a:r>
            <a:r>
              <a:rPr lang="ja-JP" altLang="en-US" sz="2800" b="1" dirty="0">
                <a:ea typeface="微软雅黑" panose="020B0503020204020204" pitchFamily="34" charset="-122"/>
                <a:cs typeface="+mj-lt"/>
              </a:rPr>
              <a:t> </a:t>
            </a:r>
            <a:r>
              <a:rPr lang="en-US" altLang="zh-CN" sz="2800" b="1" dirty="0">
                <a:ea typeface="微软雅黑" panose="020B0503020204020204" pitchFamily="34" charset="-122"/>
                <a:cs typeface="+mj-lt"/>
              </a:rPr>
              <a:t>MIC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4" y="1663488"/>
            <a:ext cx="1987488" cy="19782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01" y="4054607"/>
            <a:ext cx="2507523" cy="248430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09188" y="1446756"/>
            <a:ext cx="3110613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latin typeface="Times New Roman Bold" panose="02020603050405020304" charset="0"/>
                <a:cs typeface="Times New Roman Bold" panose="02020603050405020304" charset="0"/>
              </a:rPr>
              <a:t>Core technologies</a:t>
            </a:r>
            <a:endParaRPr lang="en-US" altLang="ja-JP" sz="2400" b="1" u="sng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endParaRPr lang="en-US" altLang="ja-JP" u="sng" dirty="0">
              <a:latin typeface="+mj-lt"/>
              <a:cs typeface="+mj-lt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+mj-lt"/>
                <a:cs typeface="+mj-lt"/>
              </a:rPr>
              <a:t>・</a:t>
            </a:r>
            <a:r>
              <a:rPr lang="en-US" altLang="ja-JP" sz="1600" dirty="0">
                <a:solidFill>
                  <a:prstClr val="black"/>
                </a:solidFill>
                <a:latin typeface="+mj-lt"/>
                <a:cs typeface="+mj-lt"/>
              </a:rPr>
              <a:t> High Fidelity Power output</a:t>
            </a:r>
            <a:endParaRPr lang="en-US" altLang="zh-CN" sz="1600" dirty="0">
              <a:solidFill>
                <a:prstClr val="black"/>
              </a:solidFill>
              <a:latin typeface="+mj-lt"/>
              <a:cs typeface="+mj-lt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+mj-lt"/>
                <a:cs typeface="+mj-lt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latin typeface="+mj-lt"/>
                <a:cs typeface="+mj-lt"/>
              </a:rPr>
              <a:t>AGC</a:t>
            </a:r>
            <a:endParaRPr lang="en-US" altLang="zh-CN" sz="1600" dirty="0">
              <a:solidFill>
                <a:srgbClr val="000000"/>
              </a:solidFill>
              <a:latin typeface="+mj-lt"/>
              <a:cs typeface="+mj-lt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srgbClr val="000000"/>
                </a:solidFill>
                <a:latin typeface="+mj-lt"/>
                <a:cs typeface="+mj-lt"/>
              </a:rPr>
              <a:t>・</a:t>
            </a:r>
            <a:r>
              <a:rPr lang="en-US" altLang="ja-JP" sz="1600" dirty="0">
                <a:solidFill>
                  <a:srgbClr val="000000"/>
                </a:solidFill>
                <a:latin typeface="+mj-lt"/>
                <a:cs typeface="+mj-lt"/>
              </a:rPr>
              <a:t>AEC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+mj-lt"/>
                <a:cs typeface="+mj-lt"/>
              </a:rPr>
              <a:t>・</a:t>
            </a:r>
            <a:r>
              <a:rPr lang="en-US" altLang="zh-CN" sz="1600" dirty="0">
                <a:solidFill>
                  <a:prstClr val="black"/>
                </a:solidFill>
                <a:latin typeface="+mj-lt"/>
                <a:cs typeface="+mj-lt"/>
              </a:rPr>
              <a:t>ENC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819979" y="1469436"/>
          <a:ext cx="4441812" cy="45179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4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Product form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ja-JP" sz="1600" b="0" dirty="0"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USB </a:t>
                      </a:r>
                      <a:r>
                        <a:rPr lang="en-US" altLang="zh-CN" sz="1600" b="0" dirty="0">
                          <a:latin typeface="Times New Roman" panose="02020603050405020304" charset="0"/>
                          <a:ea typeface="微软雅黑" panose="020B0503020204020204" pitchFamily="34" charset="-122"/>
                          <a:cs typeface="Times New Roman" panose="02020603050405020304" charset="0"/>
                          <a:sym typeface="+mn-ea"/>
                        </a:rPr>
                        <a:t>MIC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charset="0"/>
                        <a:ea typeface="+mn-ea"/>
                        <a:cs typeface="Times New Roman" panose="020206030504050203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MICs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1 or 2pcs</a:t>
                      </a:r>
                      <a:endParaRPr lang="en-US" altLang="zh-CN" sz="1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90204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612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Pickup distance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2 - 3m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udio format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wav/mp3/opus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941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u="none" strike="noStrike" dirty="0"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Tr</a:t>
                      </a:r>
                      <a:r>
                        <a:rPr lang="zh-CN" altLang="en-US" sz="1600" b="0" u="none" strike="noStrike" dirty="0"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ansfer mode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USB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329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Application scenarios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I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nterview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L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ive streaming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Conference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7522210" y="986155"/>
            <a:ext cx="33280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Main parameters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1090578" y="917977"/>
          <a:ext cx="7681595" cy="4970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3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35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70780"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Times New Roman Regular" panose="02020603050405020304" charset="0"/>
                        <a:cs typeface="Times New Roman Regular" panose="020206030504050203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矩形 51"/>
          <p:cNvSpPr/>
          <p:nvPr/>
        </p:nvSpPr>
        <p:spPr>
          <a:xfrm>
            <a:off x="64104" y="6320996"/>
            <a:ext cx="1577082" cy="42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5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sp>
        <p:nvSpPr>
          <p:cNvPr id="35" name="矩形 34"/>
          <p:cNvSpPr/>
          <p:nvPr/>
        </p:nvSpPr>
        <p:spPr>
          <a:xfrm>
            <a:off x="1895891" y="1658171"/>
            <a:ext cx="2232000" cy="775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16</a:t>
            </a:fld>
            <a:endParaRPr lang="en-US" dirty="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06" name="Title 1"/>
          <p:cNvSpPr txBox="1"/>
          <p:nvPr/>
        </p:nvSpPr>
        <p:spPr>
          <a:xfrm>
            <a:off x="737235" y="422275"/>
            <a:ext cx="2989580" cy="420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ea typeface="+mn-ea"/>
                <a:cs typeface="Times New Roman Bold" panose="02020603050405020304" charset="0"/>
              </a:rPr>
              <a:t>P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ea typeface="+mn-ea"/>
                <a:cs typeface="Times New Roman Bold" panose="02020603050405020304" charset="0"/>
              </a:rPr>
              <a:t>roduct  </a:t>
            </a:r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ea typeface="+mn-ea"/>
                <a:cs typeface="Times New Roman Bold" panose="02020603050405020304" charset="0"/>
              </a:rPr>
              <a:t>P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ea typeface="+mn-ea"/>
                <a:cs typeface="Times New Roman Bold" panose="02020603050405020304" charset="0"/>
              </a:rPr>
              <a:t>lanning</a:t>
            </a:r>
          </a:p>
        </p:txBody>
      </p:sp>
      <p:graphicFrame>
        <p:nvGraphicFramePr>
          <p:cNvPr id="114" name="图示 113"/>
          <p:cNvGraphicFramePr/>
          <p:nvPr/>
        </p:nvGraphicFramePr>
        <p:xfrm>
          <a:off x="5410378" y="6107364"/>
          <a:ext cx="3364145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8" name="文本框 117"/>
          <p:cNvSpPr txBox="1"/>
          <p:nvPr/>
        </p:nvSpPr>
        <p:spPr>
          <a:xfrm rot="5400000">
            <a:off x="992891" y="3497861"/>
            <a:ext cx="641479" cy="1439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kern="0" dirty="0">
                <a:solidFill>
                  <a:srgbClr val="000000"/>
                </a:solidFill>
                <a:latin typeface="Times New Roman Regular" panose="02020603050405020304" charset="0"/>
                <a:ea typeface="Microsoft YaHei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H</a:t>
            </a:r>
            <a:r>
              <a:rPr lang="zh-CN" altLang="en-US" sz="1600" b="1" kern="0" dirty="0">
                <a:solidFill>
                  <a:srgbClr val="000000"/>
                </a:solidFill>
                <a:latin typeface="Times New Roman Regular" panose="02020603050405020304" charset="0"/>
                <a:ea typeface="Microsoft YaHei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ealthy</a:t>
            </a:r>
          </a:p>
        </p:txBody>
      </p:sp>
      <p:sp>
        <p:nvSpPr>
          <p:cNvPr id="119" name="文本框 9"/>
          <p:cNvSpPr txBox="1"/>
          <p:nvPr/>
        </p:nvSpPr>
        <p:spPr>
          <a:xfrm rot="5400000">
            <a:off x="893716" y="1493011"/>
            <a:ext cx="523168" cy="1169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H</a:t>
            </a:r>
            <a:r>
              <a:rPr sz="1600" b="1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eadset</a:t>
            </a:r>
            <a:endParaRPr lang="en-US" altLang="zh-CN" sz="1600" b="1" dirty="0">
              <a:latin typeface="Times New Roman Regular" panose="02020603050405020304" charset="0"/>
              <a:ea typeface="Microsoft YaHei" panose="020B0503020204020204" pitchFamily="34" charset="-122"/>
              <a:cs typeface="Times New Roman Regular" panose="02020603050405020304" charset="0"/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9245715" y="2913454"/>
            <a:ext cx="2351862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Module Sales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021135" y="2594342"/>
            <a:ext cx="1658429" cy="1186959"/>
            <a:chOff x="4486275" y="3437800"/>
            <a:chExt cx="1429423" cy="1203697"/>
          </a:xfrm>
        </p:grpSpPr>
        <p:sp>
          <p:nvSpPr>
            <p:cNvPr id="195" name="文本框 194"/>
            <p:cNvSpPr txBox="1"/>
            <p:nvPr/>
          </p:nvSpPr>
          <p:spPr>
            <a:xfrm>
              <a:off x="4486275" y="3799848"/>
              <a:ext cx="1429423" cy="841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6 MICs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Echo suppression </a:t>
              </a:r>
              <a:endParaRPr lang="en-US" altLang="zh-CN" sz="1200" b="1" kern="0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Far field pickup</a:t>
              </a: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4486275" y="3437800"/>
              <a:ext cx="1429423" cy="312117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 Regular" panose="02020603050405020304" charset="0"/>
                  <a:cs typeface="Times New Roman Regular" panose="02020603050405020304" charset="0"/>
                </a:rPr>
                <a:t>IC+MIC Array</a:t>
              </a:r>
            </a:p>
          </p:txBody>
        </p:sp>
      </p:grpSp>
      <p:sp>
        <p:nvSpPr>
          <p:cNvPr id="208" name="椭圆 207"/>
          <p:cNvSpPr/>
          <p:nvPr/>
        </p:nvSpPr>
        <p:spPr>
          <a:xfrm>
            <a:off x="9233175" y="1762439"/>
            <a:ext cx="2812406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dirty="0">
                <a:solidFill>
                  <a:schemeClr val="accent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IC/Module Sales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679564" y="3767602"/>
            <a:ext cx="2461607" cy="844711"/>
            <a:chOff x="6268810" y="4372265"/>
            <a:chExt cx="1450000" cy="1474685"/>
          </a:xfrm>
        </p:grpSpPr>
        <p:sp>
          <p:nvSpPr>
            <p:cNvPr id="209" name="文本框 208"/>
            <p:cNvSpPr txBox="1"/>
            <p:nvPr/>
          </p:nvSpPr>
          <p:spPr>
            <a:xfrm>
              <a:off x="6268810" y="4841473"/>
              <a:ext cx="1450000" cy="10054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05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Adaptive Filter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05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Howling suppression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05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Ai environment  Noise reduction</a:t>
              </a:r>
              <a:endParaRPr lang="zh-CN" altLang="en-US" sz="1050" b="1" kern="0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6268810" y="4372265"/>
              <a:ext cx="1450000" cy="43993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 Regular" panose="02020603050405020304" charset="0"/>
                  <a:cs typeface="Times New Roman Regular" panose="02020603050405020304" charset="0"/>
                </a:rPr>
                <a:t>Hearing aid</a:t>
              </a:r>
            </a:p>
          </p:txBody>
        </p:sp>
      </p:grpSp>
      <p:sp>
        <p:nvSpPr>
          <p:cNvPr id="211" name="椭圆 210"/>
          <p:cNvSpPr/>
          <p:nvPr/>
        </p:nvSpPr>
        <p:spPr>
          <a:xfrm>
            <a:off x="9292208" y="4154904"/>
            <a:ext cx="2273335" cy="3831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IC&amp; Solution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61273" y="4825994"/>
            <a:ext cx="2726056" cy="935355"/>
            <a:chOff x="3721976" y="5252622"/>
            <a:chExt cx="1426797" cy="1075261"/>
          </a:xfrm>
        </p:grpSpPr>
        <p:sp>
          <p:nvSpPr>
            <p:cNvPr id="212" name="文本框 211"/>
            <p:cNvSpPr txBox="1"/>
            <p:nvPr/>
          </p:nvSpPr>
          <p:spPr>
            <a:xfrm>
              <a:off x="3721976" y="5621992"/>
              <a:ext cx="1426797" cy="705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AEC &amp; Adaptive Filter</a:t>
              </a:r>
            </a:p>
            <a:p>
              <a:pPr marL="17145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Super </a:t>
              </a:r>
              <a:r>
                <a:rPr lang="en-US" altLang="zh-CN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</a:t>
              </a:r>
              <a:r>
                <a:rPr lang="zh-CN" altLang="en-US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mbient </a:t>
              </a:r>
              <a:r>
                <a:rPr lang="en-US" altLang="zh-CN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N</a:t>
              </a:r>
              <a:r>
                <a:rPr lang="zh-CN" altLang="en-US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oise </a:t>
              </a:r>
              <a:r>
                <a:rPr lang="en-US" altLang="zh-CN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C</a:t>
              </a:r>
              <a:r>
                <a:rPr lang="zh-CN" altLang="en-US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ancelling </a:t>
              </a:r>
              <a:r>
                <a:rPr lang="en-US" altLang="zh-CN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C</a:t>
              </a:r>
              <a:r>
                <a:rPr lang="zh-CN" altLang="en-US" sz="10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alls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Wind </a:t>
              </a:r>
              <a:r>
                <a:rPr lang="en-US" altLang="zh-CN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N</a:t>
              </a:r>
              <a:r>
                <a:rPr lang="zh-CN" altLang="en-US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oise </a:t>
              </a:r>
              <a:r>
                <a:rPr lang="en-US" altLang="zh-CN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S</a:t>
              </a:r>
              <a:r>
                <a:rPr lang="zh-CN" altLang="en-US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uppression</a:t>
              </a:r>
              <a:endParaRPr lang="en-US" altLang="zh-CN" sz="1200" b="1" kern="0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3721976" y="5252622"/>
              <a:ext cx="1426782" cy="30074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 Regular" panose="02020603050405020304" charset="0"/>
                  <a:cs typeface="Times New Roman Regular" panose="02020603050405020304" charset="0"/>
                </a:rPr>
                <a:t>ENC Earphone Kit</a:t>
              </a:r>
            </a:p>
          </p:txBody>
        </p:sp>
      </p:grpSp>
      <p:sp>
        <p:nvSpPr>
          <p:cNvPr id="214" name="椭圆 213"/>
          <p:cNvSpPr/>
          <p:nvPr/>
        </p:nvSpPr>
        <p:spPr>
          <a:xfrm>
            <a:off x="9292112" y="5147108"/>
            <a:ext cx="2350620" cy="4207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Module Sales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887056" y="1096464"/>
            <a:ext cx="2332088" cy="1368189"/>
            <a:chOff x="2030241" y="1485336"/>
            <a:chExt cx="2456034" cy="1368189"/>
          </a:xfrm>
        </p:grpSpPr>
        <p:sp>
          <p:nvSpPr>
            <p:cNvPr id="182" name="文本框 181"/>
            <p:cNvSpPr txBox="1"/>
            <p:nvPr/>
          </p:nvSpPr>
          <p:spPr>
            <a:xfrm>
              <a:off x="2076740" y="2085175"/>
              <a:ext cx="1799087" cy="768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EVC</a:t>
              </a:r>
            </a:p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AEC/AGC/ENC</a:t>
              </a:r>
            </a:p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24bit/192KHz </a:t>
              </a:r>
              <a:endParaRPr lang="en-US" altLang="zh-CN" sz="1100" b="1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  <a:p>
              <a:pPr marL="17145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B</a:t>
              </a:r>
              <a:r>
                <a:rPr kumimoji="0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eamforming</a:t>
              </a: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2030241" y="1485336"/>
              <a:ext cx="2321228" cy="52197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Fi</a:t>
              </a:r>
              <a:r>
                <a:rPr lang="zh-CN" altLang="en-US" sz="14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rst 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G</a:t>
              </a:r>
              <a:r>
                <a:rPr lang="zh-CN" altLang="en-US" sz="14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eneration 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Audio IC </a:t>
              </a:r>
              <a:r>
                <a:rPr lang="en-US" altLang="zh-CN" sz="14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Type-C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189365" y="2117074"/>
              <a:ext cx="12969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78674" y="1104478"/>
            <a:ext cx="2810387" cy="1185113"/>
            <a:chOff x="5460302" y="1733529"/>
            <a:chExt cx="3004814" cy="1149026"/>
          </a:xfrm>
        </p:grpSpPr>
        <p:sp>
          <p:nvSpPr>
            <p:cNvPr id="186" name="文本框 185"/>
            <p:cNvSpPr txBox="1"/>
            <p:nvPr/>
          </p:nvSpPr>
          <p:spPr>
            <a:xfrm>
              <a:off x="5460302" y="2301984"/>
              <a:ext cx="1559016" cy="5805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1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EVC/ANC/ENC</a:t>
              </a:r>
            </a:p>
            <a:p>
              <a:pPr marL="17145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1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24bit/192KHz</a:t>
              </a:r>
            </a:p>
            <a:p>
              <a:pPr marL="17145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1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Beamforming</a:t>
              </a:r>
              <a:endParaRPr lang="en-US" altLang="zh-CN" sz="1100" b="1" kern="0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06096" y="2317371"/>
              <a:ext cx="1539621" cy="5584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05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22nm 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05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Add bluetooth 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05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Ultra low power </a:t>
              </a: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5477455" y="1733529"/>
              <a:ext cx="2987661" cy="506076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Times New Roman Bold" panose="02020603050405020304" charset="0"/>
                  <a:cs typeface="Times New Roman Bold" panose="02020603050405020304" charset="0"/>
                  <a:sym typeface="Helvetica Neue Medium" panose="02000503000000020004"/>
                </a:rPr>
                <a:t>Third Generation  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Times New Roman Bold" panose="02020603050405020304" charset="0"/>
                  <a:cs typeface="Times New Roman Bold" panose="02020603050405020304" charset="0"/>
                  <a:sym typeface="Helvetica Neue Medium" panose="02000503000000020004"/>
                </a:rPr>
                <a:t>Audio IC  </a:t>
              </a:r>
            </a:p>
            <a:p>
              <a:pPr marL="0" marR="0" lvl="0" indent="0" algn="ctr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>
                  <a:latin typeface="Times New Roman Bold" panose="02020603050405020304" charset="0"/>
                  <a:cs typeface="Times New Roman Bold" panose="02020603050405020304" charset="0"/>
                  <a:sym typeface="Helvetica Neue Medium" panose="02000503000000020004"/>
                </a:rPr>
                <a:t>Type-C &amp; BT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2790731" y="5837553"/>
            <a:ext cx="910053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2021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Regular" panose="02020603050405020304" charset="0"/>
              <a:ea typeface="Microsoft YaHei Light" panose="020B0502040204020203" pitchFamily="34" charset="-122"/>
              <a:cs typeface="Times New Roman Regular" panose="02020603050405020304" charset="0"/>
              <a:sym typeface="Helvetica Neue" panose="02000503000000020004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134622" y="5834474"/>
            <a:ext cx="99473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2022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Regular" panose="02020603050405020304" charset="0"/>
              <a:ea typeface="Microsoft YaHei Light" panose="020B0502040204020203" pitchFamily="34" charset="-122"/>
              <a:cs typeface="Times New Roman Regular" panose="02020603050405020304" charset="0"/>
              <a:sym typeface="Helvetica Neue" panose="02000503000000020004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57465" y="5795286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Q2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637124" y="5828708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Q3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181775" y="5823266"/>
            <a:ext cx="926398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Q4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136364" y="5828708"/>
            <a:ext cx="85356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05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Regular" panose="02020603050405020304" charset="0"/>
                <a:ea typeface="Microsoft YaHei Light" panose="020B0502040204020203" pitchFamily="34" charset="-122"/>
                <a:cs typeface="Times New Roman Regular" panose="02020603050405020304" charset="0"/>
                <a:sym typeface="Helvetica Neue" panose="02000503000000020004"/>
              </a:rPr>
              <a:t>2023Q1</a:t>
            </a:r>
          </a:p>
        </p:txBody>
      </p:sp>
      <p:cxnSp>
        <p:nvCxnSpPr>
          <p:cNvPr id="99" name="直接箭头连接符 4"/>
          <p:cNvCxnSpPr/>
          <p:nvPr/>
        </p:nvCxnSpPr>
        <p:spPr>
          <a:xfrm>
            <a:off x="721566" y="2465941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直接箭头连接符 4"/>
          <p:cNvCxnSpPr/>
          <p:nvPr/>
        </p:nvCxnSpPr>
        <p:spPr>
          <a:xfrm>
            <a:off x="721566" y="3693455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直接箭头连接符 4"/>
          <p:cNvCxnSpPr/>
          <p:nvPr/>
        </p:nvCxnSpPr>
        <p:spPr>
          <a:xfrm>
            <a:off x="784958" y="4775144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9038987" y="6106650"/>
            <a:ext cx="2526556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Times New Roman Regular" panose="02020603050405020304" charset="0"/>
                <a:cs typeface="Times New Roman Regular" panose="02020603050405020304" charset="0"/>
              </a:rPr>
              <a:t>Business Model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2905123" y="2599169"/>
            <a:ext cx="1856565" cy="1007574"/>
            <a:chOff x="4486275" y="3428141"/>
            <a:chExt cx="1436794" cy="1479684"/>
          </a:xfrm>
        </p:grpSpPr>
        <p:sp>
          <p:nvSpPr>
            <p:cNvPr id="57" name="文本框 56"/>
            <p:cNvSpPr txBox="1"/>
            <p:nvPr/>
          </p:nvSpPr>
          <p:spPr>
            <a:xfrm>
              <a:off x="4493646" y="3960368"/>
              <a:ext cx="1429423" cy="9474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2-4 MICs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sz="1200" b="1" kern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B</a:t>
              </a:r>
              <a:r>
                <a:rPr sz="1200" b="1" kern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eamforming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12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Noise suppression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486275" y="3428141"/>
              <a:ext cx="1429423" cy="451989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Times New Roman Regular" panose="02020603050405020304" charset="0"/>
                  <a:cs typeface="Times New Roman Regular" panose="02020603050405020304" charset="0"/>
                </a:rPr>
                <a:t>IC+MIC Array</a:t>
              </a:r>
            </a:p>
          </p:txBody>
        </p:sp>
      </p:grpSp>
      <p:graphicFrame>
        <p:nvGraphicFramePr>
          <p:cNvPr id="113" name="图示 112"/>
          <p:cNvGraphicFramePr/>
          <p:nvPr/>
        </p:nvGraphicFramePr>
        <p:xfrm>
          <a:off x="1136889" y="6106651"/>
          <a:ext cx="4257336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2" name="组合 61"/>
          <p:cNvGrpSpPr/>
          <p:nvPr/>
        </p:nvGrpSpPr>
        <p:grpSpPr>
          <a:xfrm>
            <a:off x="6885139" y="2603608"/>
            <a:ext cx="2837180" cy="1108075"/>
            <a:chOff x="4486275" y="3452209"/>
            <a:chExt cx="1615081" cy="1514198"/>
          </a:xfrm>
        </p:grpSpPr>
        <p:sp>
          <p:nvSpPr>
            <p:cNvPr id="71" name="文本框 70"/>
            <p:cNvSpPr txBox="1"/>
            <p:nvPr/>
          </p:nvSpPr>
          <p:spPr>
            <a:xfrm>
              <a:off x="4499649" y="3895622"/>
              <a:ext cx="1590139" cy="10707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8 MICs  </a:t>
              </a: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、</a:t>
              </a: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AGC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Intelligent </a:t>
              </a: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N</a:t>
              </a: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oise reduction 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</a:t>
              </a: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cho cancellation</a:t>
              </a: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voice wake up 、Far field pickup</a:t>
              </a:r>
              <a:endParaRPr lang="en-US" altLang="zh-CN" sz="900" b="1" kern="0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  <a:p>
              <a:pPr marL="171450" lvl="0" indent="-171450" defTabSz="821055" hangingPunct="0">
                <a:buFont typeface="Arial" panose="020B0604020202090204" pitchFamily="34" charset="0"/>
                <a:buChar char="•"/>
                <a:defRPr/>
              </a:pP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S</a:t>
              </a: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ound source localization   、</a:t>
              </a: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</a:t>
              </a: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daptive </a:t>
              </a:r>
              <a:r>
                <a:rPr lang="en-US" altLang="zh-CN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F</a:t>
              </a:r>
              <a:r>
                <a:rPr lang="zh-CN" altLang="en-US" sz="9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ilter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486275" y="3452209"/>
              <a:ext cx="1615081" cy="37659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 Regular" panose="02020603050405020304" charset="0"/>
                  <a:cs typeface="Times New Roman Regular" panose="02020603050405020304" charset="0"/>
                </a:rPr>
                <a:t>IC+MIC Array</a:t>
              </a:r>
            </a:p>
          </p:txBody>
        </p:sp>
      </p:grpSp>
      <p:sp>
        <p:nvSpPr>
          <p:cNvPr id="54" name="文本框 53"/>
          <p:cNvSpPr txBox="1"/>
          <p:nvPr/>
        </p:nvSpPr>
        <p:spPr>
          <a:xfrm rot="5400000">
            <a:off x="650240" y="2392045"/>
            <a:ext cx="1104265" cy="1325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atin typeface="Times New Roman Regular" panose="02020603050405020304" charset="0"/>
                <a:cs typeface="Times New Roman Regular" panose="02020603050405020304" charset="0"/>
              </a:rPr>
              <a:t>S</a:t>
            </a:r>
            <a:r>
              <a:rPr lang="zh-CN" altLang="en-US" sz="1600" b="1" dirty="0">
                <a:latin typeface="Times New Roman Regular" panose="02020603050405020304" charset="0"/>
                <a:cs typeface="Times New Roman Regular" panose="02020603050405020304" charset="0"/>
              </a:rPr>
              <a:t>mart </a:t>
            </a:r>
            <a:r>
              <a:rPr lang="en-US" altLang="zh-CN" sz="1600" b="1" dirty="0">
                <a:latin typeface="Times New Roman Regular" panose="02020603050405020304" charset="0"/>
                <a:cs typeface="Times New Roman Regular" panose="02020603050405020304" charset="0"/>
              </a:rPr>
              <a:t>H</a:t>
            </a:r>
            <a:r>
              <a:rPr lang="zh-CN" altLang="en-US" sz="1600" b="1" dirty="0">
                <a:latin typeface="Times New Roman Regular" panose="02020603050405020304" charset="0"/>
                <a:cs typeface="Times New Roman Regular" panose="02020603050405020304" charset="0"/>
              </a:rPr>
              <a:t>ome</a:t>
            </a:r>
          </a:p>
          <a:p>
            <a:pPr marL="0" marR="0" lvl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atin typeface="Times New Roman Regular" panose="02020603050405020304" charset="0"/>
                <a:cs typeface="Times New Roman Regular" panose="02020603050405020304" charset="0"/>
              </a:rPr>
              <a:t>S</a:t>
            </a:r>
            <a:r>
              <a:rPr lang="zh-CN" altLang="en-US" sz="1600" b="1" dirty="0">
                <a:latin typeface="Times New Roman Regular" panose="02020603050405020304" charset="0"/>
                <a:cs typeface="Times New Roman Regular" panose="02020603050405020304" charset="0"/>
              </a:rPr>
              <a:t>mart </a:t>
            </a:r>
            <a:r>
              <a:rPr lang="en-US" altLang="zh-CN" sz="1600" b="1" dirty="0">
                <a:latin typeface="Times New Roman Regular" panose="02020603050405020304" charset="0"/>
                <a:cs typeface="Times New Roman Regular" panose="02020603050405020304" charset="0"/>
              </a:rPr>
              <a:t>C</a:t>
            </a:r>
            <a:r>
              <a:rPr lang="zh-CN" altLang="en-US" sz="1600" b="1" dirty="0">
                <a:latin typeface="Times New Roman Regular" panose="02020603050405020304" charset="0"/>
                <a:cs typeface="Times New Roman Regular" panose="02020603050405020304" charset="0"/>
              </a:rPr>
              <a:t>lassroom</a:t>
            </a:r>
          </a:p>
          <a:p>
            <a:pPr marL="0" marR="0" lvl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Times New Roman Regular" panose="02020603050405020304" charset="0"/>
                <a:cs typeface="Times New Roman Regular" panose="02020603050405020304" charset="0"/>
              </a:rPr>
              <a:t>Smart </a:t>
            </a:r>
            <a:r>
              <a:rPr lang="en-US" altLang="zh-CN" sz="1600" b="1" dirty="0">
                <a:latin typeface="Times New Roman Regular" panose="02020603050405020304" charset="0"/>
                <a:cs typeface="Times New Roman Regular" panose="02020603050405020304" charset="0"/>
              </a:rPr>
              <a:t>O</a:t>
            </a:r>
            <a:r>
              <a:rPr lang="zh-CN" altLang="en-US" sz="1600" b="1" dirty="0">
                <a:latin typeface="Times New Roman Regular" panose="02020603050405020304" charset="0"/>
                <a:cs typeface="Times New Roman Regular" panose="02020603050405020304" charset="0"/>
              </a:rPr>
              <a:t>ffice</a:t>
            </a:r>
          </a:p>
        </p:txBody>
      </p:sp>
      <p:sp>
        <p:nvSpPr>
          <p:cNvPr id="55" name="文本框 54"/>
          <p:cNvSpPr txBox="1"/>
          <p:nvPr/>
        </p:nvSpPr>
        <p:spPr>
          <a:xfrm rot="5400000">
            <a:off x="1285977" y="4371750"/>
            <a:ext cx="641479" cy="1977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Special</a:t>
            </a:r>
            <a:endParaRPr lang="zh-CN" altLang="en-US" sz="1600" b="1" dirty="0">
              <a:solidFill>
                <a:schemeClr val="tx1">
                  <a:lumMod val="75000"/>
                </a:schemeClr>
              </a:solidFill>
              <a:latin typeface="+mj-lt"/>
              <a:cs typeface="+mj-lt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I</a:t>
            </a: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  <a:sym typeface="+mn-ea"/>
              </a:rPr>
              <a:t>ndustry</a:t>
            </a:r>
            <a:endParaRPr lang="en-US" altLang="zh-CN" sz="1600" b="1" dirty="0">
              <a:latin typeface="+mj-lt"/>
              <a:ea typeface="微软雅黑" panose="020B0503020204020204" pitchFamily="34" charset="-122"/>
              <a:cs typeface="+mj-lt"/>
            </a:endParaRPr>
          </a:p>
          <a:p>
            <a:pPr marL="0" marR="0" lvl="0" indent="0" algn="l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+mj-lt"/>
                <a:sym typeface="Helvetica Neue" panose="02000503000000020004"/>
              </a:rPr>
              <a:t>(Talkie Walkie)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微软雅黑" panose="020B0503020204020204" pitchFamily="34" charset="-122"/>
              <a:cs typeface="+mj-lt"/>
              <a:sym typeface="Helvetica Neue" panose="02000503000000020004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218810" y="1096774"/>
            <a:ext cx="2272665" cy="1336628"/>
            <a:chOff x="1958009" y="1555794"/>
            <a:chExt cx="2447216" cy="1336628"/>
          </a:xfrm>
        </p:grpSpPr>
        <p:sp>
          <p:nvSpPr>
            <p:cNvPr id="61" name="文本框 60"/>
            <p:cNvSpPr txBox="1"/>
            <p:nvPr/>
          </p:nvSpPr>
          <p:spPr>
            <a:xfrm>
              <a:off x="1995288" y="2124072"/>
              <a:ext cx="2372728" cy="768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EVC/ENC</a:t>
              </a:r>
            </a:p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AEC/AGC/ANC</a:t>
              </a:r>
            </a:p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lang="zh-CN" altLang="en-US" sz="1100" b="1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Call noise reduction</a:t>
              </a:r>
              <a:endParaRPr lang="en-US" altLang="zh-CN" sz="1100" b="1" dirty="0">
                <a:latin typeface="Times New Roman Regular" panose="02020603050405020304" charset="0"/>
                <a:cs typeface="Times New Roman Regular" panose="02020603050405020304" charset="0"/>
                <a:sym typeface="Helvetica Neue Medium" panose="02000503000000020004"/>
              </a:endParaRPr>
            </a:p>
            <a:p>
              <a:pPr marL="171450" marR="0" lvl="0" indent="-171450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90204" pitchFamily="34" charset="0"/>
                <a:buChar char="•"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Smail Size / L</a:t>
              </a: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ow power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958009" y="1555794"/>
              <a:ext cx="2447216" cy="50673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05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3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S</a:t>
              </a:r>
              <a:r>
                <a:rPr lang="zh-CN" altLang="en-US" sz="13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econd </a:t>
              </a:r>
              <a:r>
                <a:rPr lang="en-US" altLang="zh-CN" sz="13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G</a:t>
              </a:r>
              <a:r>
                <a:rPr lang="zh-CN" altLang="en-US" sz="13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eneration</a:t>
              </a:r>
              <a:r>
                <a:rPr lang="en-US" altLang="zh-CN" sz="13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 Audio IC </a:t>
              </a:r>
              <a:r>
                <a:rPr lang="en-US" altLang="zh-CN" sz="1200" b="1" kern="0" dirty="0">
                  <a:solidFill>
                    <a:schemeClr val="accent1"/>
                  </a:solidFill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   </a:t>
              </a:r>
              <a:r>
                <a:rPr lang="en-US" altLang="zh-CN" sz="1400" b="1" kern="0" dirty="0">
                  <a:latin typeface="Times New Roman Regular" panose="02020603050405020304" charset="0"/>
                  <a:cs typeface="Times New Roman Regular" panose="02020603050405020304" charset="0"/>
                  <a:sym typeface="Helvetica Neue Medium" panose="02000503000000020004"/>
                </a:rPr>
                <a:t>Type-C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838200" y="446816"/>
            <a:ext cx="3098369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ea typeface="+mn-ea"/>
                <a:cs typeface="Times New Roman Bold" panose="02020603050405020304" charset="0"/>
              </a:rPr>
              <a:t>Partner</a:t>
            </a:r>
          </a:p>
        </p:txBody>
      </p:sp>
      <p:sp>
        <p:nvSpPr>
          <p:cNvPr id="23" name="矩形 22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10" y="1765723"/>
            <a:ext cx="2057073" cy="1535329"/>
          </a:xfrm>
          <a:prstGeom prst="rect">
            <a:avLst/>
          </a:prstGeom>
          <a:ln>
            <a:noFill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02" y="1767113"/>
            <a:ext cx="2057074" cy="1535329"/>
          </a:xfrm>
          <a:prstGeom prst="rect">
            <a:avLst/>
          </a:prstGeom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470" y="1701855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890" y="3822991"/>
            <a:ext cx="2013083" cy="1535329"/>
          </a:xfrm>
          <a:prstGeom prst="rect">
            <a:avLst/>
          </a:prstGeom>
          <a:ln>
            <a:noFill/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69" y="3878085"/>
            <a:ext cx="2038059" cy="1535329"/>
          </a:xfrm>
          <a:prstGeom prst="rect">
            <a:avLst/>
          </a:prstGeom>
          <a:ln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269" y="1574667"/>
            <a:ext cx="2133085" cy="1535328"/>
          </a:xfrm>
          <a:prstGeom prst="rect">
            <a:avLst/>
          </a:prstGeom>
          <a:ln>
            <a:noFill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6757" y="3822987"/>
            <a:ext cx="2057073" cy="1535333"/>
          </a:xfrm>
          <a:prstGeom prst="rect">
            <a:avLst/>
          </a:prstGeom>
          <a:ln>
            <a:noFill/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1198" y="1701855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7018" y="3822986"/>
            <a:ext cx="2035447" cy="1535333"/>
          </a:xfrm>
          <a:prstGeom prst="rect">
            <a:avLst/>
          </a:prstGeom>
          <a:ln>
            <a:noFill/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1151" y="3822986"/>
            <a:ext cx="2057073" cy="1535333"/>
          </a:xfrm>
          <a:prstGeom prst="rect">
            <a:avLst/>
          </a:prstGeom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518702" y="4042603"/>
            <a:ext cx="12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立讯精密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rgbClr val="00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10" name="TextBox 76"/>
          <p:cNvSpPr txBox="1"/>
          <p:nvPr/>
        </p:nvSpPr>
        <p:spPr>
          <a:xfrm>
            <a:off x="3585374" y="2914825"/>
            <a:ext cx="502125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4504055" y="1191895"/>
            <a:ext cx="5769610" cy="1917700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dirty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Company</a:t>
            </a:r>
            <a:r>
              <a:rPr lang="ja-JP" altLang="en-US" sz="1600" dirty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ja-JP" sz="1600" dirty="0"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Name</a:t>
            </a:r>
            <a:r>
              <a:rPr sz="16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:   </a:t>
            </a:r>
            <a:r>
              <a:rPr lang="en-US" altLang="zh-CN" sz="1600" b="1" dirty="0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SOUNDEC Technology Co., Ltd.</a:t>
            </a:r>
            <a:r>
              <a:rPr sz="16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  </a:t>
            </a:r>
          </a:p>
          <a:p>
            <a:pPr algn="l">
              <a:lnSpc>
                <a:spcPct val="150000"/>
              </a:lnSpc>
            </a:pPr>
            <a:r>
              <a:rPr sz="16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Addrees</a:t>
            </a:r>
            <a:r>
              <a:rPr sz="1600" b="1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:   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Changhong Technology Building, Nanshan    </a:t>
            </a:r>
          </a:p>
          <a:p>
            <a:pPr algn="l"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                   </a:t>
            </a:r>
            <a:r>
              <a:rPr sz="16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District,Shenzhen</a:t>
            </a:r>
            <a:endParaRPr sz="1600" dirty="0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 Establishment period</a:t>
            </a: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cs typeface="Times New Roman Bold" panose="02020603050405020304" charset="0"/>
              </a:rPr>
              <a:t>:  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March 2017</a:t>
            </a:r>
            <a:endParaRPr sz="1600" dirty="0">
              <a:solidFill>
                <a:schemeClr val="tx1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apital</a:t>
            </a:r>
            <a:r>
              <a:rPr sz="1600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:       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RMB 19.286 million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503766" y="3197879"/>
            <a:ext cx="5769951" cy="1917700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Company</a:t>
            </a:r>
            <a:r>
              <a:rPr lang="ja-JP" altLang="en-US" sz="1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Times New Roman Regular" panose="02020603050405020304" charset="0"/>
                <a:cs typeface="Times New Roman Regular" panose="02020603050405020304" charset="0"/>
                <a:sym typeface="+mn-ea"/>
              </a:rPr>
              <a:t>Name</a:t>
            </a: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:</a:t>
            </a:r>
            <a:r>
              <a:rPr sz="1600" b="1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</a:t>
            </a:r>
            <a:r>
              <a:rPr sz="1600" b="1" dirty="0">
                <a:solidFill>
                  <a:schemeClr val="accent1">
                    <a:lumMod val="75000"/>
                  </a:schemeClr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 </a:t>
            </a:r>
            <a:r>
              <a:rPr lang="en-US" altLang="zh-CN" sz="1600" b="1" dirty="0">
                <a:solidFill>
                  <a:schemeClr val="accent3"/>
                </a:solidFill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SOUNDEC (Nanjing) IC Technology Co., Ltd.</a:t>
            </a:r>
            <a:endParaRPr lang="en-US" altLang="zh-CN" sz="1600" b="1" dirty="0">
              <a:solidFill>
                <a:schemeClr val="accent3"/>
              </a:solidFill>
              <a:latin typeface="Times New Roman Bold" panose="02020603050405020304" charset="0"/>
              <a:cs typeface="Times New Roman Bold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sz="1600" b="1" dirty="0">
                <a:solidFill>
                  <a:schemeClr val="accent1">
                    <a:lumMod val="75000"/>
                  </a:schemeClr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Address</a:t>
            </a:r>
            <a:r>
              <a:rPr sz="1600" b="1" dirty="0">
                <a:solidFill>
                  <a:schemeClr val="accent1">
                    <a:lumMod val="75000"/>
                  </a:schemeClr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:</a:t>
            </a:r>
            <a:r>
              <a:rPr sz="1600" b="1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  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High-tech Industry Service Center, Science City, </a:t>
            </a:r>
          </a:p>
          <a:p>
            <a:pPr algn="l"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                  Pukou District, Nanjing</a:t>
            </a:r>
          </a:p>
          <a:p>
            <a:pPr algn="l"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Establishment period</a:t>
            </a: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:   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May 2019</a:t>
            </a:r>
          </a:p>
          <a:p>
            <a:pPr algn="l">
              <a:lnSpc>
                <a:spcPct val="150000"/>
              </a:lnSpc>
            </a:pP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Capital</a:t>
            </a:r>
            <a:r>
              <a:rPr sz="1600" dirty="0">
                <a:solidFill>
                  <a:schemeClr val="tx1"/>
                </a:solidFill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:      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RMB </a:t>
            </a:r>
            <a:r>
              <a:rPr sz="16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20 million </a:t>
            </a:r>
          </a:p>
        </p:txBody>
      </p:sp>
      <p:sp>
        <p:nvSpPr>
          <p:cNvPr id="14" name="矩形 13"/>
          <p:cNvSpPr/>
          <p:nvPr/>
        </p:nvSpPr>
        <p:spPr>
          <a:xfrm>
            <a:off x="19819" y="6318502"/>
            <a:ext cx="2160620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17213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2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817880" y="446816"/>
            <a:ext cx="4322736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ea typeface="+mn-ea"/>
                <a:cs typeface="Times New Roman Bold" panose="02020603050405020304" charset="0"/>
              </a:rPr>
              <a:t>Company Profile</a:t>
            </a:r>
          </a:p>
        </p:txBody>
      </p:sp>
      <p:sp>
        <p:nvSpPr>
          <p:cNvPr id="4" name="矩形 3"/>
          <p:cNvSpPr/>
          <p:nvPr/>
        </p:nvSpPr>
        <p:spPr>
          <a:xfrm>
            <a:off x="-8596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26" name="Picture 2" descr="C:\Users\X240S\Pictures\科学城外观图片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265" y="3258887"/>
            <a:ext cx="2456123" cy="1795684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591" y="1152776"/>
            <a:ext cx="2456797" cy="1862410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7582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416590" y="5319882"/>
            <a:ext cx="2456123" cy="640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210" hangingPunct="0"/>
            <a:r>
              <a:rPr lang="en-US" altLang="zh-CN" sz="2000" b="1" dirty="0">
                <a:solidFill>
                  <a:srgbClr val="FFFF00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Partner</a:t>
            </a:r>
          </a:p>
        </p:txBody>
      </p:sp>
      <p:pic>
        <p:nvPicPr>
          <p:cNvPr id="22" name="timg.jpeg" descr="timg.jpeg"/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5598508" y="5355678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" name="viewfile.png" descr="viewfi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999" y="5355678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" name="timg.jpeg" descr="timg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24610" y="5259696"/>
            <a:ext cx="1023943" cy="823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35" y="5279364"/>
            <a:ext cx="2173381" cy="823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99350" y="6356565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3</a:t>
            </a:fld>
            <a:endParaRPr lang="en-US" dirty="0">
              <a:latin typeface="Times" panose="00000500000000020000" pitchFamily="2" charset="0"/>
            </a:endParaRPr>
          </a:p>
        </p:txBody>
      </p:sp>
      <p:sp>
        <p:nvSpPr>
          <p:cNvPr id="107" name="Title 1"/>
          <p:cNvSpPr txBox="1"/>
          <p:nvPr/>
        </p:nvSpPr>
        <p:spPr>
          <a:xfrm>
            <a:off x="697864" y="439441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A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rPr>
              <a:t>udio entrance form is showing a diversified trend, and the application scenarios of audio chips are becoming more and more extensive.</a:t>
            </a:r>
          </a:p>
        </p:txBody>
      </p:sp>
      <p:sp>
        <p:nvSpPr>
          <p:cNvPr id="8" name="íṥḷïḍé"/>
          <p:cNvSpPr/>
          <p:nvPr/>
        </p:nvSpPr>
        <p:spPr bwMode="auto">
          <a:xfrm>
            <a:off x="2356485" y="3356610"/>
            <a:ext cx="1997075" cy="105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457200" fontAlgn="t">
              <a:lnSpc>
                <a:spcPct val="100000"/>
              </a:lnSpc>
            </a:pPr>
            <a:r>
              <a:rPr lang="en-US" sz="1200" dirty="0">
                <a:latin typeface="Times New Roman Regular" panose="02020603050405020304" charset="0"/>
                <a:ea typeface="一只喵的碎碎念" charset="-122"/>
                <a:cs typeface="Times New Roman Regular" panose="02020603050405020304" charset="0"/>
                <a:sym typeface="+mn-lt"/>
              </a:rPr>
              <a:t>G</a:t>
            </a:r>
            <a:r>
              <a:rPr sz="1200" dirty="0">
                <a:latin typeface="Times New Roman Regular" panose="02020603050405020304" charset="0"/>
                <a:ea typeface="一只喵的碎碎念" charset="-122"/>
                <a:cs typeface="Times New Roman Regular" panose="02020603050405020304" charset="0"/>
                <a:sym typeface="+mn-lt"/>
              </a:rPr>
              <a:t>lobal shipment of smart speakers, smart TVs, robots, smart wear and other products will exceed 1 billion units </a:t>
            </a:r>
            <a:r>
              <a:rPr lang="en-US" sz="1200" dirty="0">
                <a:latin typeface="Times New Roman Regular" panose="02020603050405020304" charset="0"/>
                <a:ea typeface="一只喵的碎碎念" charset="-122"/>
                <a:cs typeface="Times New Roman Regular" panose="02020603050405020304" charset="0"/>
                <a:sym typeface="+mn-lt"/>
              </a:rPr>
              <a:t>i</a:t>
            </a:r>
            <a:r>
              <a:rPr sz="1200" dirty="0">
                <a:latin typeface="Times New Roman Regular" panose="02020603050405020304" charset="0"/>
                <a:ea typeface="一只喵的碎碎念" charset="-122"/>
                <a:cs typeface="Times New Roman Regular" panose="02020603050405020304" charset="0"/>
                <a:sym typeface="+mn-lt"/>
              </a:rPr>
              <a:t>n 2021</a:t>
            </a:r>
          </a:p>
        </p:txBody>
      </p:sp>
      <p:sp>
        <p:nvSpPr>
          <p:cNvPr id="9" name="ïšľîḑê"/>
          <p:cNvSpPr/>
          <p:nvPr/>
        </p:nvSpPr>
        <p:spPr bwMode="auto">
          <a:xfrm>
            <a:off x="6434455" y="3353435"/>
            <a:ext cx="1518920" cy="84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sz="12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Global shipment forecast in 2021 is 1.38 billion units</a:t>
            </a:r>
          </a:p>
        </p:txBody>
      </p:sp>
      <p:sp>
        <p:nvSpPr>
          <p:cNvPr id="10" name="îŝlîdé"/>
          <p:cNvSpPr txBox="1"/>
          <p:nvPr/>
        </p:nvSpPr>
        <p:spPr bwMode="auto">
          <a:xfrm>
            <a:off x="5946775" y="2433955"/>
            <a:ext cx="1997075" cy="5861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Smart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Phone</a:t>
            </a:r>
          </a:p>
        </p:txBody>
      </p:sp>
      <p:grpSp>
        <p:nvGrpSpPr>
          <p:cNvPr id="11" name="iŝľiḓé"/>
          <p:cNvGrpSpPr/>
          <p:nvPr/>
        </p:nvGrpSpPr>
        <p:grpSpPr>
          <a:xfrm>
            <a:off x="2827506" y="1552301"/>
            <a:ext cx="641691" cy="764980"/>
            <a:chOff x="7500938" y="2982913"/>
            <a:chExt cx="685800" cy="817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2" name="işļíďé"/>
            <p:cNvSpPr/>
            <p:nvPr/>
          </p:nvSpPr>
          <p:spPr bwMode="auto">
            <a:xfrm>
              <a:off x="7500938" y="2982913"/>
              <a:ext cx="685800" cy="817562"/>
            </a:xfrm>
            <a:custGeom>
              <a:avLst/>
              <a:gdLst/>
              <a:ahLst/>
              <a:cxnLst>
                <a:cxn ang="0">
                  <a:pos x="148" y="190"/>
                </a:cxn>
                <a:cxn ang="0">
                  <a:pos x="107" y="190"/>
                </a:cxn>
                <a:cxn ang="0">
                  <a:pos x="107" y="178"/>
                </a:cxn>
                <a:cxn ang="0">
                  <a:pos x="180" y="90"/>
                </a:cxn>
                <a:cxn ang="0">
                  <a:pos x="126" y="7"/>
                </a:cxn>
                <a:cxn ang="0">
                  <a:pos x="126" y="8"/>
                </a:cxn>
                <a:cxn ang="0">
                  <a:pos x="90" y="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0" y="90"/>
                </a:cxn>
                <a:cxn ang="0">
                  <a:pos x="73" y="178"/>
                </a:cxn>
                <a:cxn ang="0">
                  <a:pos x="73" y="190"/>
                </a:cxn>
                <a:cxn ang="0">
                  <a:pos x="32" y="190"/>
                </a:cxn>
                <a:cxn ang="0">
                  <a:pos x="23" y="198"/>
                </a:cxn>
                <a:cxn ang="0">
                  <a:pos x="23" y="215"/>
                </a:cxn>
                <a:cxn ang="0">
                  <a:pos x="156" y="215"/>
                </a:cxn>
                <a:cxn ang="0">
                  <a:pos x="156" y="198"/>
                </a:cxn>
                <a:cxn ang="0">
                  <a:pos x="148" y="190"/>
                </a:cxn>
                <a:cxn ang="0">
                  <a:pos x="120" y="14"/>
                </a:cxn>
                <a:cxn ang="0">
                  <a:pos x="90" y="26"/>
                </a:cxn>
                <a:cxn ang="0">
                  <a:pos x="60" y="14"/>
                </a:cxn>
                <a:cxn ang="0">
                  <a:pos x="90" y="8"/>
                </a:cxn>
                <a:cxn ang="0">
                  <a:pos x="120" y="14"/>
                </a:cxn>
                <a:cxn ang="0">
                  <a:pos x="46" y="90"/>
                </a:cxn>
                <a:cxn ang="0">
                  <a:pos x="90" y="46"/>
                </a:cxn>
                <a:cxn ang="0">
                  <a:pos x="134" y="90"/>
                </a:cxn>
                <a:cxn ang="0">
                  <a:pos x="90" y="134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46" y="90"/>
                </a:cxn>
              </a:cxnLst>
              <a:rect l="0" t="0" r="r" b="b"/>
              <a:pathLst>
                <a:path w="180" h="215">
                  <a:moveTo>
                    <a:pt x="148" y="190"/>
                  </a:moveTo>
                  <a:cubicBezTo>
                    <a:pt x="107" y="190"/>
                    <a:pt x="107" y="190"/>
                    <a:pt x="107" y="19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148" y="170"/>
                    <a:pt x="180" y="134"/>
                    <a:pt x="180" y="90"/>
                  </a:cubicBezTo>
                  <a:cubicBezTo>
                    <a:pt x="180" y="53"/>
                    <a:pt x="158" y="21"/>
                    <a:pt x="126" y="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15" y="3"/>
                    <a:pt x="103" y="0"/>
                    <a:pt x="90" y="0"/>
                  </a:cubicBezTo>
                  <a:cubicBezTo>
                    <a:pt x="77" y="0"/>
                    <a:pt x="65" y="3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22" y="21"/>
                    <a:pt x="0" y="53"/>
                    <a:pt x="0" y="90"/>
                  </a:cubicBezTo>
                  <a:cubicBezTo>
                    <a:pt x="0" y="134"/>
                    <a:pt x="32" y="170"/>
                    <a:pt x="73" y="178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24" y="190"/>
                    <a:pt x="23" y="198"/>
                    <a:pt x="23" y="198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6" y="193"/>
                    <a:pt x="153" y="190"/>
                    <a:pt x="148" y="190"/>
                  </a:cubicBezTo>
                  <a:close/>
                  <a:moveTo>
                    <a:pt x="120" y="14"/>
                  </a:moveTo>
                  <a:cubicBezTo>
                    <a:pt x="112" y="21"/>
                    <a:pt x="101" y="26"/>
                    <a:pt x="90" y="26"/>
                  </a:cubicBezTo>
                  <a:cubicBezTo>
                    <a:pt x="78" y="26"/>
                    <a:pt x="68" y="21"/>
                    <a:pt x="60" y="14"/>
                  </a:cubicBezTo>
                  <a:cubicBezTo>
                    <a:pt x="69" y="10"/>
                    <a:pt x="79" y="8"/>
                    <a:pt x="90" y="8"/>
                  </a:cubicBezTo>
                  <a:cubicBezTo>
                    <a:pt x="100" y="8"/>
                    <a:pt x="111" y="10"/>
                    <a:pt x="120" y="14"/>
                  </a:cubicBezTo>
                  <a:close/>
                  <a:moveTo>
                    <a:pt x="46" y="90"/>
                  </a:moveTo>
                  <a:cubicBezTo>
                    <a:pt x="46" y="65"/>
                    <a:pt x="65" y="46"/>
                    <a:pt x="90" y="46"/>
                  </a:cubicBezTo>
                  <a:cubicBezTo>
                    <a:pt x="114" y="46"/>
                    <a:pt x="134" y="65"/>
                    <a:pt x="134" y="90"/>
                  </a:cubicBezTo>
                  <a:cubicBezTo>
                    <a:pt x="134" y="114"/>
                    <a:pt x="114" y="134"/>
                    <a:pt x="90" y="134"/>
                  </a:cubicBezTo>
                  <a:cubicBezTo>
                    <a:pt x="65" y="134"/>
                    <a:pt x="46" y="114"/>
                    <a:pt x="46" y="90"/>
                  </a:cubicBezTo>
                  <a:close/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anose="00000500000000020000" pitchFamily="2" charset="0"/>
              </a:endParaRPr>
            </a:p>
          </p:txBody>
        </p:sp>
        <p:sp>
          <p:nvSpPr>
            <p:cNvPr id="13" name="ísļiḓe"/>
            <p:cNvSpPr/>
            <p:nvPr/>
          </p:nvSpPr>
          <p:spPr bwMode="auto">
            <a:xfrm>
              <a:off x="7751763" y="3236913"/>
              <a:ext cx="179388" cy="1762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24" y="0"/>
                </a:cxn>
                <a:cxn ang="0">
                  <a:pos x="12" y="3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6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24" y="46"/>
                </a:cxn>
                <a:cxn ang="0">
                  <a:pos x="47" y="23"/>
                </a:cxn>
                <a:cxn ang="0">
                  <a:pos x="47" y="23"/>
                </a:cxn>
                <a:cxn ang="0">
                  <a:pos x="47" y="23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22" y="2"/>
                    <a:pt x="27" y="8"/>
                    <a:pt x="27" y="14"/>
                  </a:cubicBezTo>
                  <a:cubicBezTo>
                    <a:pt x="27" y="21"/>
                    <a:pt x="22" y="26"/>
                    <a:pt x="15" y="26"/>
                  </a:cubicBezTo>
                  <a:cubicBezTo>
                    <a:pt x="9" y="26"/>
                    <a:pt x="3" y="21"/>
                    <a:pt x="3" y="14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2" y="14"/>
                    <a:pt x="0" y="18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7" y="46"/>
                    <a:pt x="47" y="36"/>
                    <a:pt x="47" y="23"/>
                  </a:cubicBezTo>
                  <a:close/>
                  <a:moveTo>
                    <a:pt x="47" y="23"/>
                  </a:moveTo>
                  <a:cubicBezTo>
                    <a:pt x="47" y="23"/>
                    <a:pt x="47" y="23"/>
                    <a:pt x="47" y="2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anose="00000500000000020000" pitchFamily="2" charset="0"/>
              </a:endParaRPr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6699517" y="1519995"/>
            <a:ext cx="617629" cy="769659"/>
            <a:chOff x="4011225" y="2114029"/>
            <a:chExt cx="334341" cy="39342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Freeform 68"/>
            <p:cNvSpPr>
              <a:spLocks noEditPoints="1"/>
            </p:cNvSpPr>
            <p:nvPr/>
          </p:nvSpPr>
          <p:spPr bwMode="auto">
            <a:xfrm>
              <a:off x="4011225" y="2114029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Times" panose="00000500000000020000" pitchFamily="2" charset="0"/>
                <a:cs typeface="+mn-ea"/>
                <a:sym typeface="+mn-lt"/>
              </a:endParaRPr>
            </a:p>
          </p:txBody>
        </p:sp>
        <p:sp>
          <p:nvSpPr>
            <p:cNvPr id="16" name="Freeform 69"/>
            <p:cNvSpPr>
              <a:spLocks noEditPoints="1"/>
            </p:cNvSpPr>
            <p:nvPr/>
          </p:nvSpPr>
          <p:spPr bwMode="auto">
            <a:xfrm>
              <a:off x="4175853" y="2204505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Times" panose="00000500000000020000" pitchFamily="2" charset="0"/>
                <a:cs typeface="+mn-ea"/>
                <a:sym typeface="+mn-lt"/>
              </a:endParaRPr>
            </a:p>
          </p:txBody>
        </p:sp>
        <p:sp>
          <p:nvSpPr>
            <p:cNvPr id="17" name="Freeform 70"/>
            <p:cNvSpPr/>
            <p:nvPr/>
          </p:nvSpPr>
          <p:spPr bwMode="auto">
            <a:xfrm>
              <a:off x="419057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Times" panose="00000500000000020000" pitchFamily="2" charset="0"/>
                <a:cs typeface="+mn-ea"/>
                <a:sym typeface="+mn-lt"/>
              </a:endParaRPr>
            </a:p>
          </p:txBody>
        </p:sp>
        <p:sp>
          <p:nvSpPr>
            <p:cNvPr id="18" name="Freeform 71"/>
            <p:cNvSpPr/>
            <p:nvPr/>
          </p:nvSpPr>
          <p:spPr bwMode="auto">
            <a:xfrm>
              <a:off x="409539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Times" panose="00000500000000020000" pitchFamily="2" charset="0"/>
                <a:cs typeface="+mn-ea"/>
                <a:sym typeface="+mn-lt"/>
              </a:endParaRPr>
            </a:p>
          </p:txBody>
        </p:sp>
      </p:grpSp>
      <p:pic>
        <p:nvPicPr>
          <p:cNvPr id="19" name="图形 18" descr="汽车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778" y="1442631"/>
            <a:ext cx="1056334" cy="1056334"/>
          </a:xfrm>
          <a:prstGeom prst="rect">
            <a:avLst/>
          </a:prstGeom>
        </p:spPr>
      </p:pic>
      <p:sp>
        <p:nvSpPr>
          <p:cNvPr id="20" name="iṧ1ïdé"/>
          <p:cNvSpPr/>
          <p:nvPr/>
        </p:nvSpPr>
        <p:spPr bwMode="auto">
          <a:xfrm>
            <a:off x="7988300" y="3365500"/>
            <a:ext cx="151955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sz="12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Worldwide shipments of abPower out 80 million vehicles in 2021</a:t>
            </a:r>
          </a:p>
          <a:p>
            <a:pPr algn="l" defTabSz="457200"/>
            <a:endParaRPr lang="zh-CN" altLang="en-US" sz="1200" dirty="0">
              <a:solidFill>
                <a:schemeClr val="tx1">
                  <a:lumMod val="75000"/>
                </a:schemeClr>
              </a:solidFill>
              <a:latin typeface="Times New Roman Regular" panose="02020603050405020304" charset="0"/>
              <a:cs typeface="Times New Roman Regular" panose="02020603050405020304" charset="0"/>
              <a:sym typeface="+mn-lt"/>
            </a:endParaRPr>
          </a:p>
        </p:txBody>
      </p:sp>
      <p:sp>
        <p:nvSpPr>
          <p:cNvPr id="21" name="ïŝļiḓê"/>
          <p:cNvSpPr txBox="1"/>
          <p:nvPr/>
        </p:nvSpPr>
        <p:spPr bwMode="auto">
          <a:xfrm>
            <a:off x="7547882" y="2530357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 Car</a:t>
            </a:r>
          </a:p>
        </p:txBody>
      </p:sp>
      <p:sp>
        <p:nvSpPr>
          <p:cNvPr id="22" name="ïṧľîḑe"/>
          <p:cNvSpPr/>
          <p:nvPr/>
        </p:nvSpPr>
        <p:spPr bwMode="auto">
          <a:xfrm>
            <a:off x="9602447" y="3354909"/>
            <a:ext cx="1971921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/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Industrial Noise Isolation &amp; Hearing Protection Hearing Aid &amp; Specialty Industries</a:t>
            </a:r>
          </a:p>
        </p:txBody>
      </p:sp>
      <p:sp>
        <p:nvSpPr>
          <p:cNvPr id="23" name="ïsļïďè"/>
          <p:cNvSpPr txBox="1"/>
          <p:nvPr/>
        </p:nvSpPr>
        <p:spPr bwMode="auto">
          <a:xfrm>
            <a:off x="9653905" y="2433955"/>
            <a:ext cx="1787525" cy="6642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Special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I</a:t>
            </a: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ndustry</a:t>
            </a:r>
          </a:p>
        </p:txBody>
      </p:sp>
      <p:sp>
        <p:nvSpPr>
          <p:cNvPr id="54" name="矩形 53"/>
          <p:cNvSpPr/>
          <p:nvPr/>
        </p:nvSpPr>
        <p:spPr>
          <a:xfrm>
            <a:off x="2212383" y="3100593"/>
            <a:ext cx="9454727" cy="1271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形 54" descr="耳机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3515" y="1438559"/>
            <a:ext cx="974722" cy="974722"/>
          </a:xfrm>
          <a:prstGeom prst="rect">
            <a:avLst/>
          </a:prstGeom>
        </p:spPr>
      </p:pic>
      <p:sp>
        <p:nvSpPr>
          <p:cNvPr id="56" name="íSlîḓé"/>
          <p:cNvSpPr txBox="1"/>
          <p:nvPr/>
        </p:nvSpPr>
        <p:spPr bwMode="auto">
          <a:xfrm>
            <a:off x="4412570" y="2464618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H</a:t>
            </a:r>
            <a:r>
              <a:rPr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eadset</a:t>
            </a:r>
          </a:p>
        </p:txBody>
      </p:sp>
      <p:sp>
        <p:nvSpPr>
          <p:cNvPr id="57" name="íSlîḓé"/>
          <p:cNvSpPr txBox="1"/>
          <p:nvPr/>
        </p:nvSpPr>
        <p:spPr bwMode="auto">
          <a:xfrm>
            <a:off x="2479187" y="2483769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Smart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 H</a:t>
            </a: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+mj-lt"/>
                <a:cs typeface="+mj-lt"/>
              </a:rPr>
              <a:t>ome</a:t>
            </a:r>
          </a:p>
        </p:txBody>
      </p:sp>
      <p:sp>
        <p:nvSpPr>
          <p:cNvPr id="58" name="矩形 57"/>
          <p:cNvSpPr/>
          <p:nvPr/>
        </p:nvSpPr>
        <p:spPr>
          <a:xfrm>
            <a:off x="4433987" y="3348202"/>
            <a:ext cx="191984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sz="1200" dirty="0">
                <a:latin typeface="Times New Roman Regular" panose="02020603050405020304" charset="0"/>
                <a:cs typeface="Times New Roman Regular" panose="02020603050405020304" charset="0"/>
                <a:sym typeface="+mn-lt"/>
              </a:rPr>
              <a:t>Nearly 1 billion headsets will be shipped globally in 2021, of which more than 600 million wired headsets; more than 300 million TWS headsets</a:t>
            </a:r>
          </a:p>
        </p:txBody>
      </p:sp>
      <p:sp>
        <p:nvSpPr>
          <p:cNvPr id="4" name="等腰三角形 3"/>
          <p:cNvSpPr/>
          <p:nvPr/>
        </p:nvSpPr>
        <p:spPr>
          <a:xfrm rot="10800000">
            <a:off x="5951928" y="4642830"/>
            <a:ext cx="303907" cy="131052"/>
          </a:xfrm>
          <a:prstGeom prst="triangle">
            <a:avLst>
              <a:gd name="adj" fmla="val 5000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996" y="2329606"/>
            <a:ext cx="647880" cy="624061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223520" y="3098165"/>
            <a:ext cx="1585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cs typeface="+mn-lt"/>
              </a:rPr>
              <a:t>Audio processing chip</a:t>
            </a:r>
          </a:p>
        </p:txBody>
      </p:sp>
      <p:sp>
        <p:nvSpPr>
          <p:cNvPr id="63" name="三角形 16"/>
          <p:cNvSpPr/>
          <p:nvPr/>
        </p:nvSpPr>
        <p:spPr>
          <a:xfrm rot="5400000" flipH="1">
            <a:off x="1069117" y="2818643"/>
            <a:ext cx="1659915" cy="180032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" panose="00000500000000020000" pitchFamily="2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1135657" y="4628851"/>
            <a:ext cx="10531365" cy="2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5091" l="9607" r="89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465" y="1286798"/>
            <a:ext cx="983237" cy="1180743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61001" y="5176842"/>
            <a:ext cx="9613308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n-lt"/>
                <a:sym typeface="Arial" panose="020B0604020202090204" pitchFamily="34" charset="0"/>
              </a:rPr>
              <a:t>Soundec provides comprehensive audio signal processing solutions in human-computer interaction scenarios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n-lt"/>
              <a:sym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4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8399" y="1421997"/>
            <a:ext cx="11267254" cy="4704029"/>
            <a:chOff x="559559" y="1258028"/>
            <a:chExt cx="11267254" cy="4276899"/>
          </a:xfrm>
        </p:grpSpPr>
        <p:cxnSp>
          <p:nvCxnSpPr>
            <p:cNvPr id="14" name="直线连接符 13"/>
            <p:cNvCxnSpPr/>
            <p:nvPr/>
          </p:nvCxnSpPr>
          <p:spPr>
            <a:xfrm>
              <a:off x="559559" y="3452883"/>
              <a:ext cx="10855201" cy="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43"/>
            <p:cNvCxnSpPr/>
            <p:nvPr/>
          </p:nvCxnSpPr>
          <p:spPr>
            <a:xfrm>
              <a:off x="5987514" y="1444707"/>
              <a:ext cx="0" cy="409022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ŝļíḓe"/>
            <p:cNvSpPr/>
            <p:nvPr/>
          </p:nvSpPr>
          <p:spPr bwMode="auto">
            <a:xfrm>
              <a:off x="729841" y="1258028"/>
              <a:ext cx="3717825" cy="39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ja-JP" b="1" dirty="0">
                  <a:solidFill>
                    <a:srgbClr val="FF0000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EVC</a:t>
              </a:r>
              <a:r>
                <a:rPr lang="ja-JP" altLang="en-US" b="1" dirty="0">
                  <a:solidFill>
                    <a:srgbClr val="FF0000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（</a:t>
              </a:r>
              <a:r>
                <a:rPr lang="en-US" altLang="ja-JP" b="1" dirty="0">
                  <a:solidFill>
                    <a:srgbClr val="FF0000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Ear canal Voice Capture</a:t>
              </a:r>
              <a:r>
                <a:rPr lang="ja-JP" altLang="en-US" b="1" dirty="0">
                  <a:solidFill>
                    <a:srgbClr val="FF0000"/>
                  </a:solidFill>
                  <a:latin typeface="Times New Roman Regular" panose="02020603050405020304" charset="0"/>
                  <a:cs typeface="Times New Roman Regular" panose="02020603050405020304" charset="0"/>
                </a:rPr>
                <a:t>）</a:t>
              </a:r>
              <a:endParaRPr lang="en-US" altLang="ja-JP" b="1" dirty="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9" name="işḻïḓé"/>
            <p:cNvSpPr/>
            <p:nvPr/>
          </p:nvSpPr>
          <p:spPr bwMode="auto">
            <a:xfrm>
              <a:off x="638653" y="4539394"/>
              <a:ext cx="5186357" cy="753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In-ear detection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Breathing &amp; heartbeat detection</a:t>
              </a:r>
              <a:endParaRPr lang="zh-CN" altLang="en-US" b="1" dirty="0">
                <a:solidFill>
                  <a:schemeClr val="tx1">
                    <a:lumMod val="75000"/>
                  </a:schemeClr>
                </a:solidFill>
                <a:cs typeface="+mn-lt"/>
              </a:endParaRPr>
            </a:p>
          </p:txBody>
        </p:sp>
        <p:sp>
          <p:nvSpPr>
            <p:cNvPr id="21" name="í$ľïḑè"/>
            <p:cNvSpPr/>
            <p:nvPr/>
          </p:nvSpPr>
          <p:spPr bwMode="auto">
            <a:xfrm>
              <a:off x="8591584" y="3612432"/>
              <a:ext cx="3235229" cy="1888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Timbre correction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Bass Boost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Dynamic EQ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Spatial Audio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Loudness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endParaRPr lang="en-US" altLang="zh-CN" b="1" dirty="0">
                <a:solidFill>
                  <a:schemeClr val="tx1">
                    <a:lumMod val="75000"/>
                  </a:schemeClr>
                </a:solidFill>
                <a:cs typeface="+mn-lt"/>
              </a:endParaRPr>
            </a:p>
          </p:txBody>
        </p:sp>
        <p:sp>
          <p:nvSpPr>
            <p:cNvPr id="23" name="í$ľïḑè"/>
            <p:cNvSpPr/>
            <p:nvPr/>
          </p:nvSpPr>
          <p:spPr bwMode="auto">
            <a:xfrm>
              <a:off x="9444636" y="4785456"/>
              <a:ext cx="1152688" cy="58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24" name="ïṣlidè"/>
            <p:cNvSpPr/>
            <p:nvPr/>
          </p:nvSpPr>
          <p:spPr bwMode="auto">
            <a:xfrm>
              <a:off x="8591273" y="1387570"/>
              <a:ext cx="2160627" cy="1418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Echo Cancellation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Beam</a:t>
              </a:r>
              <a:r>
                <a:rPr lang="ja-JP" altLang="en-US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 </a:t>
              </a: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Forming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E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N</a:t>
              </a: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C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9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 New Roman Bold" panose="02020603050405020304" charset="0"/>
                  <a:cs typeface="Times New Roman Bold" panose="02020603050405020304" charset="0"/>
                </a:rPr>
                <a:t>AGC</a:t>
              </a: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  <p:sp>
          <p:nvSpPr>
            <p:cNvPr id="26" name="圆角矩形 69"/>
            <p:cNvSpPr/>
            <p:nvPr/>
          </p:nvSpPr>
          <p:spPr>
            <a:xfrm>
              <a:off x="3779009" y="2028779"/>
              <a:ext cx="4458335" cy="275680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Exclusive ear canal pickup method</a:t>
              </a:r>
            </a:p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Implement unique features</a:t>
              </a:r>
            </a:p>
            <a:p>
              <a:pPr algn="ctr"/>
              <a:r>
                <a:rPr lang="zh-CN" altLang="en-US" b="1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cs typeface="+mn-lt"/>
                </a:rPr>
                <a:t>Clear call in strong noise environment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Even in a 100dB noise environment</a:t>
              </a:r>
            </a:p>
            <a:p>
              <a:pPr algn="ctr"/>
              <a:r>
                <a:rPr lang="zh-CN" altLang="en-US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Also enables unobstructed clear calls</a:t>
              </a:r>
            </a:p>
            <a:p>
              <a:pPr algn="ctr"/>
              <a:r>
                <a:rPr lang="zh-CN" altLang="en-US" sz="1800" b="1" dirty="0">
                  <a:solidFill>
                    <a:schemeClr val="accent1"/>
                  </a:solidFill>
                  <a:cs typeface="+mn-lt"/>
                </a:rPr>
                <a:t>“Ventriloquistlike ”</a:t>
              </a:r>
              <a:r>
                <a:rPr lang="en-US" altLang="zh-CN" sz="1800" b="1" dirty="0">
                  <a:solidFill>
                    <a:schemeClr val="accent1"/>
                  </a:solidFill>
                  <a:cs typeface="+mn-lt"/>
                </a:rPr>
                <a:t>A</a:t>
              </a:r>
              <a:r>
                <a:rPr lang="zh-CN" altLang="en-US" sz="1400" b="1" dirty="0">
                  <a:solidFill>
                    <a:schemeClr val="accent1"/>
                  </a:solidFill>
                  <a:cs typeface="+mn-lt"/>
                </a:rPr>
                <a:t>udio </a:t>
              </a:r>
              <a:r>
                <a:rPr lang="en-US" altLang="zh-CN" sz="1400" b="1" dirty="0">
                  <a:solidFill>
                    <a:schemeClr val="accent1"/>
                  </a:solidFill>
                  <a:cs typeface="+mn-lt"/>
                </a:rPr>
                <a:t>P</a:t>
              </a:r>
              <a:r>
                <a:rPr lang="zh-CN" altLang="en-US" sz="1400" b="1" dirty="0">
                  <a:solidFill>
                    <a:schemeClr val="accent1"/>
                  </a:solidFill>
                  <a:cs typeface="+mn-lt"/>
                </a:rPr>
                <a:t>ickup</a:t>
              </a:r>
            </a:p>
            <a:p>
              <a:pPr algn="ctr"/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E</a:t>
              </a: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xclusive worldwide In ordinary environments, it is possible to achieve unobtrusive Whispering"private" calls(</a:t>
              </a: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E</a:t>
              </a: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specially suitable for </a:t>
              </a: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SWAT</a:t>
              </a: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cs typeface="+mn-lt"/>
                </a:rPr>
                <a:t>, security personnel and other special purposes)</a:t>
              </a:r>
            </a:p>
          </p:txBody>
        </p:sp>
        <p:sp>
          <p:nvSpPr>
            <p:cNvPr id="27" name="visualization-of-data_30567"/>
            <p:cNvSpPr/>
            <p:nvPr/>
          </p:nvSpPr>
          <p:spPr>
            <a:xfrm rot="10800000">
              <a:off x="8063236" y="4808621"/>
              <a:ext cx="337995" cy="404138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28" name="wifi-signal-tower_15924"/>
            <p:cNvSpPr/>
            <p:nvPr/>
          </p:nvSpPr>
          <p:spPr>
            <a:xfrm>
              <a:off x="1961032" y="3865320"/>
              <a:ext cx="349634" cy="417103"/>
            </a:xfrm>
            <a:custGeom>
              <a:avLst/>
              <a:gdLst>
                <a:gd name="T0" fmla="*/ 371 w 437"/>
                <a:gd name="T1" fmla="*/ 239 h 473"/>
                <a:gd name="T2" fmla="*/ 354 w 437"/>
                <a:gd name="T3" fmla="*/ 222 h 473"/>
                <a:gd name="T4" fmla="*/ 354 w 437"/>
                <a:gd name="T5" fmla="*/ 17 h 473"/>
                <a:gd name="T6" fmla="*/ 371 w 437"/>
                <a:gd name="T7" fmla="*/ 0 h 473"/>
                <a:gd name="T8" fmla="*/ 371 w 437"/>
                <a:gd name="T9" fmla="*/ 239 h 473"/>
                <a:gd name="T10" fmla="*/ 324 w 437"/>
                <a:gd name="T11" fmla="*/ 192 h 473"/>
                <a:gd name="T12" fmla="*/ 341 w 437"/>
                <a:gd name="T13" fmla="*/ 209 h 473"/>
                <a:gd name="T14" fmla="*/ 341 w 437"/>
                <a:gd name="T15" fmla="*/ 30 h 473"/>
                <a:gd name="T16" fmla="*/ 324 w 437"/>
                <a:gd name="T17" fmla="*/ 47 h 473"/>
                <a:gd name="T18" fmla="*/ 324 w 437"/>
                <a:gd name="T19" fmla="*/ 192 h 473"/>
                <a:gd name="T20" fmla="*/ 310 w 437"/>
                <a:gd name="T21" fmla="*/ 178 h 473"/>
                <a:gd name="T22" fmla="*/ 310 w 437"/>
                <a:gd name="T23" fmla="*/ 61 h 473"/>
                <a:gd name="T24" fmla="*/ 293 w 437"/>
                <a:gd name="T25" fmla="*/ 78 h 473"/>
                <a:gd name="T26" fmla="*/ 293 w 437"/>
                <a:gd name="T27" fmla="*/ 161 h 473"/>
                <a:gd name="T28" fmla="*/ 310 w 437"/>
                <a:gd name="T29" fmla="*/ 178 h 473"/>
                <a:gd name="T30" fmla="*/ 83 w 437"/>
                <a:gd name="T31" fmla="*/ 17 h 473"/>
                <a:gd name="T32" fmla="*/ 66 w 437"/>
                <a:gd name="T33" fmla="*/ 0 h 473"/>
                <a:gd name="T34" fmla="*/ 66 w 437"/>
                <a:gd name="T35" fmla="*/ 239 h 473"/>
                <a:gd name="T36" fmla="*/ 83 w 437"/>
                <a:gd name="T37" fmla="*/ 222 h 473"/>
                <a:gd name="T38" fmla="*/ 83 w 437"/>
                <a:gd name="T39" fmla="*/ 17 h 473"/>
                <a:gd name="T40" fmla="*/ 96 w 437"/>
                <a:gd name="T41" fmla="*/ 209 h 473"/>
                <a:gd name="T42" fmla="*/ 113 w 437"/>
                <a:gd name="T43" fmla="*/ 192 h 473"/>
                <a:gd name="T44" fmla="*/ 113 w 437"/>
                <a:gd name="T45" fmla="*/ 47 h 473"/>
                <a:gd name="T46" fmla="*/ 96 w 437"/>
                <a:gd name="T47" fmla="*/ 30 h 473"/>
                <a:gd name="T48" fmla="*/ 96 w 437"/>
                <a:gd name="T49" fmla="*/ 209 h 473"/>
                <a:gd name="T50" fmla="*/ 127 w 437"/>
                <a:gd name="T51" fmla="*/ 178 h 473"/>
                <a:gd name="T52" fmla="*/ 144 w 437"/>
                <a:gd name="T53" fmla="*/ 161 h 473"/>
                <a:gd name="T54" fmla="*/ 144 w 437"/>
                <a:gd name="T55" fmla="*/ 78 h 473"/>
                <a:gd name="T56" fmla="*/ 127 w 437"/>
                <a:gd name="T57" fmla="*/ 61 h 473"/>
                <a:gd name="T58" fmla="*/ 127 w 437"/>
                <a:gd name="T59" fmla="*/ 178 h 473"/>
                <a:gd name="T60" fmla="*/ 318 w 437"/>
                <a:gd name="T61" fmla="*/ 422 h 473"/>
                <a:gd name="T62" fmla="*/ 258 w 437"/>
                <a:gd name="T63" fmla="*/ 422 h 473"/>
                <a:gd name="T64" fmla="*/ 223 w 437"/>
                <a:gd name="T65" fmla="*/ 165 h 473"/>
                <a:gd name="T66" fmla="*/ 252 w 437"/>
                <a:gd name="T67" fmla="*/ 132 h 473"/>
                <a:gd name="T68" fmla="*/ 218 w 437"/>
                <a:gd name="T69" fmla="*/ 98 h 473"/>
                <a:gd name="T70" fmla="*/ 185 w 437"/>
                <a:gd name="T71" fmla="*/ 132 h 473"/>
                <a:gd name="T72" fmla="*/ 214 w 437"/>
                <a:gd name="T73" fmla="*/ 165 h 473"/>
                <a:gd name="T74" fmla="*/ 179 w 437"/>
                <a:gd name="T75" fmla="*/ 422 h 473"/>
                <a:gd name="T76" fmla="*/ 119 w 437"/>
                <a:gd name="T77" fmla="*/ 422 h 473"/>
                <a:gd name="T78" fmla="*/ 94 w 437"/>
                <a:gd name="T79" fmla="*/ 447 h 473"/>
                <a:gd name="T80" fmla="*/ 119 w 437"/>
                <a:gd name="T81" fmla="*/ 473 h 473"/>
                <a:gd name="T82" fmla="*/ 318 w 437"/>
                <a:gd name="T83" fmla="*/ 473 h 473"/>
                <a:gd name="T84" fmla="*/ 343 w 437"/>
                <a:gd name="T85" fmla="*/ 447 h 473"/>
                <a:gd name="T86" fmla="*/ 318 w 437"/>
                <a:gd name="T87" fmla="*/ 42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7" h="473">
                  <a:moveTo>
                    <a:pt x="371" y="239"/>
                  </a:moveTo>
                  <a:lnTo>
                    <a:pt x="354" y="222"/>
                  </a:lnTo>
                  <a:cubicBezTo>
                    <a:pt x="410" y="165"/>
                    <a:pt x="410" y="74"/>
                    <a:pt x="354" y="17"/>
                  </a:cubicBezTo>
                  <a:lnTo>
                    <a:pt x="371" y="0"/>
                  </a:lnTo>
                  <a:cubicBezTo>
                    <a:pt x="437" y="66"/>
                    <a:pt x="437" y="173"/>
                    <a:pt x="371" y="239"/>
                  </a:cubicBezTo>
                  <a:close/>
                  <a:moveTo>
                    <a:pt x="324" y="192"/>
                  </a:moveTo>
                  <a:lnTo>
                    <a:pt x="341" y="209"/>
                  </a:lnTo>
                  <a:cubicBezTo>
                    <a:pt x="390" y="160"/>
                    <a:pt x="390" y="79"/>
                    <a:pt x="341" y="30"/>
                  </a:cubicBezTo>
                  <a:lnTo>
                    <a:pt x="324" y="47"/>
                  </a:lnTo>
                  <a:cubicBezTo>
                    <a:pt x="364" y="87"/>
                    <a:pt x="364" y="152"/>
                    <a:pt x="324" y="192"/>
                  </a:cubicBezTo>
                  <a:close/>
                  <a:moveTo>
                    <a:pt x="310" y="178"/>
                  </a:moveTo>
                  <a:cubicBezTo>
                    <a:pt x="343" y="146"/>
                    <a:pt x="343" y="93"/>
                    <a:pt x="310" y="61"/>
                  </a:cubicBezTo>
                  <a:lnTo>
                    <a:pt x="293" y="78"/>
                  </a:lnTo>
                  <a:cubicBezTo>
                    <a:pt x="316" y="101"/>
                    <a:pt x="316" y="138"/>
                    <a:pt x="293" y="161"/>
                  </a:cubicBezTo>
                  <a:lnTo>
                    <a:pt x="310" y="178"/>
                  </a:lnTo>
                  <a:close/>
                  <a:moveTo>
                    <a:pt x="83" y="17"/>
                  </a:moveTo>
                  <a:lnTo>
                    <a:pt x="66" y="0"/>
                  </a:lnTo>
                  <a:cubicBezTo>
                    <a:pt x="0" y="66"/>
                    <a:pt x="0" y="173"/>
                    <a:pt x="66" y="239"/>
                  </a:cubicBezTo>
                  <a:lnTo>
                    <a:pt x="83" y="222"/>
                  </a:lnTo>
                  <a:cubicBezTo>
                    <a:pt x="27" y="165"/>
                    <a:pt x="27" y="74"/>
                    <a:pt x="83" y="17"/>
                  </a:cubicBezTo>
                  <a:close/>
                  <a:moveTo>
                    <a:pt x="96" y="209"/>
                  </a:moveTo>
                  <a:lnTo>
                    <a:pt x="113" y="192"/>
                  </a:lnTo>
                  <a:cubicBezTo>
                    <a:pt x="73" y="152"/>
                    <a:pt x="73" y="87"/>
                    <a:pt x="113" y="47"/>
                  </a:cubicBezTo>
                  <a:lnTo>
                    <a:pt x="96" y="30"/>
                  </a:lnTo>
                  <a:cubicBezTo>
                    <a:pt x="46" y="79"/>
                    <a:pt x="46" y="160"/>
                    <a:pt x="96" y="209"/>
                  </a:cubicBezTo>
                  <a:close/>
                  <a:moveTo>
                    <a:pt x="127" y="178"/>
                  </a:moveTo>
                  <a:lnTo>
                    <a:pt x="144" y="161"/>
                  </a:lnTo>
                  <a:cubicBezTo>
                    <a:pt x="121" y="138"/>
                    <a:pt x="121" y="101"/>
                    <a:pt x="144" y="78"/>
                  </a:cubicBezTo>
                  <a:lnTo>
                    <a:pt x="127" y="61"/>
                  </a:lnTo>
                  <a:cubicBezTo>
                    <a:pt x="94" y="93"/>
                    <a:pt x="94" y="146"/>
                    <a:pt x="127" y="178"/>
                  </a:cubicBezTo>
                  <a:close/>
                  <a:moveTo>
                    <a:pt x="318" y="422"/>
                  </a:moveTo>
                  <a:lnTo>
                    <a:pt x="258" y="422"/>
                  </a:lnTo>
                  <a:lnTo>
                    <a:pt x="223" y="165"/>
                  </a:lnTo>
                  <a:cubicBezTo>
                    <a:pt x="239" y="163"/>
                    <a:pt x="252" y="149"/>
                    <a:pt x="252" y="132"/>
                  </a:cubicBezTo>
                  <a:cubicBezTo>
                    <a:pt x="252" y="113"/>
                    <a:pt x="237" y="98"/>
                    <a:pt x="218" y="98"/>
                  </a:cubicBezTo>
                  <a:cubicBezTo>
                    <a:pt x="200" y="98"/>
                    <a:pt x="185" y="113"/>
                    <a:pt x="185" y="132"/>
                  </a:cubicBezTo>
                  <a:cubicBezTo>
                    <a:pt x="185" y="149"/>
                    <a:pt x="198" y="163"/>
                    <a:pt x="214" y="165"/>
                  </a:cubicBezTo>
                  <a:lnTo>
                    <a:pt x="179" y="422"/>
                  </a:lnTo>
                  <a:lnTo>
                    <a:pt x="119" y="422"/>
                  </a:lnTo>
                  <a:cubicBezTo>
                    <a:pt x="105" y="422"/>
                    <a:pt x="94" y="433"/>
                    <a:pt x="94" y="447"/>
                  </a:cubicBezTo>
                  <a:cubicBezTo>
                    <a:pt x="94" y="461"/>
                    <a:pt x="105" y="473"/>
                    <a:pt x="119" y="473"/>
                  </a:cubicBezTo>
                  <a:lnTo>
                    <a:pt x="318" y="473"/>
                  </a:lnTo>
                  <a:cubicBezTo>
                    <a:pt x="332" y="473"/>
                    <a:pt x="343" y="461"/>
                    <a:pt x="343" y="447"/>
                  </a:cubicBezTo>
                  <a:cubicBezTo>
                    <a:pt x="343" y="433"/>
                    <a:pt x="332" y="422"/>
                    <a:pt x="318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29" name="megaphone_1943"/>
            <p:cNvSpPr/>
            <p:nvPr/>
          </p:nvSpPr>
          <p:spPr>
            <a:xfrm>
              <a:off x="7936180" y="1542724"/>
              <a:ext cx="301355" cy="410474"/>
            </a:xfrm>
            <a:custGeom>
              <a:avLst/>
              <a:gdLst>
                <a:gd name="connsiteX0" fmla="*/ 103530 w 479403"/>
                <a:gd name="connsiteY0" fmla="*/ 219526 h 549118"/>
                <a:gd name="connsiteX1" fmla="*/ 114448 w 479403"/>
                <a:gd name="connsiteY1" fmla="*/ 232588 h 549118"/>
                <a:gd name="connsiteX2" fmla="*/ 161030 w 479403"/>
                <a:gd name="connsiteY2" fmla="*/ 374504 h 549118"/>
                <a:gd name="connsiteX3" fmla="*/ 155855 w 479403"/>
                <a:gd name="connsiteY3" fmla="*/ 413208 h 549118"/>
                <a:gd name="connsiteX4" fmla="*/ 181734 w 479403"/>
                <a:gd name="connsiteY4" fmla="*/ 493197 h 549118"/>
                <a:gd name="connsiteX5" fmla="*/ 171382 w 479403"/>
                <a:gd name="connsiteY5" fmla="*/ 547382 h 549118"/>
                <a:gd name="connsiteX6" fmla="*/ 148091 w 479403"/>
                <a:gd name="connsiteY6" fmla="*/ 534481 h 549118"/>
                <a:gd name="connsiteX7" fmla="*/ 111860 w 479403"/>
                <a:gd name="connsiteY7" fmla="*/ 423529 h 549118"/>
                <a:gd name="connsiteX8" fmla="*/ 85981 w 479403"/>
                <a:gd name="connsiteY8" fmla="*/ 400306 h 549118"/>
                <a:gd name="connsiteX9" fmla="*/ 23872 w 479403"/>
                <a:gd name="connsiteY9" fmla="*/ 364182 h 549118"/>
                <a:gd name="connsiteX10" fmla="*/ 3168 w 479403"/>
                <a:gd name="connsiteY10" fmla="*/ 302256 h 549118"/>
                <a:gd name="connsiteX11" fmla="*/ 34223 w 479403"/>
                <a:gd name="connsiteY11" fmla="*/ 240329 h 549118"/>
                <a:gd name="connsiteX12" fmla="*/ 91157 w 479403"/>
                <a:gd name="connsiteY12" fmla="*/ 219687 h 549118"/>
                <a:gd name="connsiteX13" fmla="*/ 103530 w 479403"/>
                <a:gd name="connsiteY13" fmla="*/ 219526 h 549118"/>
                <a:gd name="connsiteX14" fmla="*/ 331807 w 479403"/>
                <a:gd name="connsiteY14" fmla="*/ 118630 h 549118"/>
                <a:gd name="connsiteX15" fmla="*/ 342178 w 479403"/>
                <a:gd name="connsiteY15" fmla="*/ 134131 h 549118"/>
                <a:gd name="connsiteX16" fmla="*/ 248838 w 479403"/>
                <a:gd name="connsiteY16" fmla="*/ 221966 h 549118"/>
                <a:gd name="connsiteX17" fmla="*/ 243652 w 479403"/>
                <a:gd name="connsiteY17" fmla="*/ 221966 h 549118"/>
                <a:gd name="connsiteX18" fmla="*/ 233281 w 479403"/>
                <a:gd name="connsiteY18" fmla="*/ 211633 h 549118"/>
                <a:gd name="connsiteX19" fmla="*/ 241059 w 479403"/>
                <a:gd name="connsiteY19" fmla="*/ 198716 h 549118"/>
                <a:gd name="connsiteX20" fmla="*/ 318843 w 479403"/>
                <a:gd name="connsiteY20" fmla="*/ 128964 h 549118"/>
                <a:gd name="connsiteX21" fmla="*/ 331807 w 479403"/>
                <a:gd name="connsiteY21" fmla="*/ 118630 h 549118"/>
                <a:gd name="connsiteX22" fmla="*/ 339377 w 479403"/>
                <a:gd name="connsiteY22" fmla="*/ 51668 h 549118"/>
                <a:gd name="connsiteX23" fmla="*/ 160966 w 479403"/>
                <a:gd name="connsiteY23" fmla="*/ 209256 h 549118"/>
                <a:gd name="connsiteX24" fmla="*/ 202336 w 479403"/>
                <a:gd name="connsiteY24" fmla="*/ 333260 h 549118"/>
                <a:gd name="connsiteX25" fmla="*/ 310935 w 479403"/>
                <a:gd name="connsiteY25" fmla="*/ 312593 h 549118"/>
                <a:gd name="connsiteX26" fmla="*/ 440218 w 479403"/>
                <a:gd name="connsiteY26" fmla="*/ 346177 h 549118"/>
                <a:gd name="connsiteX27" fmla="*/ 401433 w 479403"/>
                <a:gd name="connsiteY27" fmla="*/ 235090 h 549118"/>
                <a:gd name="connsiteX28" fmla="*/ 378162 w 479403"/>
                <a:gd name="connsiteY28" fmla="*/ 165338 h 549118"/>
                <a:gd name="connsiteX29" fmla="*/ 339377 w 479403"/>
                <a:gd name="connsiteY29" fmla="*/ 0 h 549118"/>
                <a:gd name="connsiteX30" fmla="*/ 360062 w 479403"/>
                <a:gd name="connsiteY30" fmla="*/ 15500 h 549118"/>
                <a:gd name="connsiteX31" fmla="*/ 401433 w 479403"/>
                <a:gd name="connsiteY31" fmla="*/ 139504 h 549118"/>
                <a:gd name="connsiteX32" fmla="*/ 445390 w 479403"/>
                <a:gd name="connsiteY32" fmla="*/ 180839 h 549118"/>
                <a:gd name="connsiteX33" fmla="*/ 435047 w 479403"/>
                <a:gd name="connsiteY33" fmla="*/ 242841 h 549118"/>
                <a:gd name="connsiteX34" fmla="*/ 476418 w 479403"/>
                <a:gd name="connsiteY34" fmla="*/ 364261 h 549118"/>
                <a:gd name="connsiteX35" fmla="*/ 476418 w 479403"/>
                <a:gd name="connsiteY35" fmla="*/ 384928 h 549118"/>
                <a:gd name="connsiteX36" fmla="*/ 460904 w 479403"/>
                <a:gd name="connsiteY36" fmla="*/ 392678 h 549118"/>
                <a:gd name="connsiteX37" fmla="*/ 442804 w 479403"/>
                <a:gd name="connsiteY37" fmla="*/ 387511 h 549118"/>
                <a:gd name="connsiteX38" fmla="*/ 440218 w 479403"/>
                <a:gd name="connsiteY38" fmla="*/ 384928 h 549118"/>
                <a:gd name="connsiteX39" fmla="*/ 310935 w 479403"/>
                <a:gd name="connsiteY39" fmla="*/ 343593 h 549118"/>
                <a:gd name="connsiteX40" fmla="*/ 212679 w 479403"/>
                <a:gd name="connsiteY40" fmla="*/ 361677 h 549118"/>
                <a:gd name="connsiteX41" fmla="*/ 202336 w 479403"/>
                <a:gd name="connsiteY41" fmla="*/ 361677 h 549118"/>
                <a:gd name="connsiteX42" fmla="*/ 173894 w 479403"/>
                <a:gd name="connsiteY42" fmla="*/ 341010 h 549118"/>
                <a:gd name="connsiteX43" fmla="*/ 132523 w 479403"/>
                <a:gd name="connsiteY43" fmla="*/ 219590 h 549118"/>
                <a:gd name="connsiteX44" fmla="*/ 129938 w 479403"/>
                <a:gd name="connsiteY44" fmla="*/ 198923 h 549118"/>
                <a:gd name="connsiteX45" fmla="*/ 150623 w 479403"/>
                <a:gd name="connsiteY45" fmla="*/ 180839 h 549118"/>
                <a:gd name="connsiteX46" fmla="*/ 316106 w 479403"/>
                <a:gd name="connsiteY46" fmla="*/ 23250 h 549118"/>
                <a:gd name="connsiteX47" fmla="*/ 339377 w 479403"/>
                <a:gd name="connsiteY47" fmla="*/ 0 h 54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79403" h="549118">
                  <a:moveTo>
                    <a:pt x="103530" y="219526"/>
                  </a:moveTo>
                  <a:cubicBezTo>
                    <a:pt x="112993" y="222428"/>
                    <a:pt x="114448" y="232588"/>
                    <a:pt x="114448" y="232588"/>
                  </a:cubicBezTo>
                  <a:lnTo>
                    <a:pt x="161030" y="374504"/>
                  </a:lnTo>
                  <a:cubicBezTo>
                    <a:pt x="166206" y="387405"/>
                    <a:pt x="155855" y="413208"/>
                    <a:pt x="155855" y="413208"/>
                  </a:cubicBezTo>
                  <a:cubicBezTo>
                    <a:pt x="155855" y="449332"/>
                    <a:pt x="194673" y="467394"/>
                    <a:pt x="181734" y="493197"/>
                  </a:cubicBezTo>
                  <a:cubicBezTo>
                    <a:pt x="225728" y="539642"/>
                    <a:pt x="171382" y="547382"/>
                    <a:pt x="171382" y="547382"/>
                  </a:cubicBezTo>
                  <a:cubicBezTo>
                    <a:pt x="153267" y="555123"/>
                    <a:pt x="148091" y="534481"/>
                    <a:pt x="148091" y="534481"/>
                  </a:cubicBezTo>
                  <a:lnTo>
                    <a:pt x="111860" y="423529"/>
                  </a:lnTo>
                  <a:cubicBezTo>
                    <a:pt x="104097" y="395146"/>
                    <a:pt x="85981" y="400306"/>
                    <a:pt x="85981" y="400306"/>
                  </a:cubicBezTo>
                  <a:cubicBezTo>
                    <a:pt x="39399" y="415788"/>
                    <a:pt x="23872" y="364182"/>
                    <a:pt x="23872" y="364182"/>
                  </a:cubicBezTo>
                  <a:lnTo>
                    <a:pt x="3168" y="302256"/>
                  </a:lnTo>
                  <a:cubicBezTo>
                    <a:pt x="-12359" y="258391"/>
                    <a:pt x="34223" y="240329"/>
                    <a:pt x="34223" y="240329"/>
                  </a:cubicBezTo>
                  <a:lnTo>
                    <a:pt x="91157" y="219687"/>
                  </a:lnTo>
                  <a:cubicBezTo>
                    <a:pt x="96333" y="218397"/>
                    <a:pt x="100376" y="218558"/>
                    <a:pt x="103530" y="219526"/>
                  </a:cubicBezTo>
                  <a:close/>
                  <a:moveTo>
                    <a:pt x="331807" y="118630"/>
                  </a:moveTo>
                  <a:cubicBezTo>
                    <a:pt x="339585" y="121214"/>
                    <a:pt x="344771" y="126380"/>
                    <a:pt x="342178" y="134131"/>
                  </a:cubicBezTo>
                  <a:cubicBezTo>
                    <a:pt x="334400" y="196132"/>
                    <a:pt x="251430" y="219383"/>
                    <a:pt x="248838" y="221966"/>
                  </a:cubicBezTo>
                  <a:cubicBezTo>
                    <a:pt x="246245" y="221966"/>
                    <a:pt x="246245" y="221966"/>
                    <a:pt x="243652" y="221966"/>
                  </a:cubicBezTo>
                  <a:cubicBezTo>
                    <a:pt x="238466" y="221966"/>
                    <a:pt x="235874" y="216799"/>
                    <a:pt x="233281" y="211633"/>
                  </a:cubicBezTo>
                  <a:cubicBezTo>
                    <a:pt x="230688" y="206466"/>
                    <a:pt x="235874" y="198716"/>
                    <a:pt x="241059" y="198716"/>
                  </a:cubicBezTo>
                  <a:cubicBezTo>
                    <a:pt x="243652" y="198716"/>
                    <a:pt x="313657" y="178048"/>
                    <a:pt x="318843" y="128964"/>
                  </a:cubicBezTo>
                  <a:cubicBezTo>
                    <a:pt x="321436" y="123797"/>
                    <a:pt x="326621" y="118630"/>
                    <a:pt x="331807" y="118630"/>
                  </a:cubicBezTo>
                  <a:close/>
                  <a:moveTo>
                    <a:pt x="339377" y="51668"/>
                  </a:moveTo>
                  <a:cubicBezTo>
                    <a:pt x="298006" y="167922"/>
                    <a:pt x="173894" y="206673"/>
                    <a:pt x="160966" y="209256"/>
                  </a:cubicBezTo>
                  <a:lnTo>
                    <a:pt x="202336" y="333260"/>
                  </a:lnTo>
                  <a:cubicBezTo>
                    <a:pt x="238536" y="320343"/>
                    <a:pt x="274735" y="312593"/>
                    <a:pt x="310935" y="312593"/>
                  </a:cubicBezTo>
                  <a:cubicBezTo>
                    <a:pt x="370405" y="312593"/>
                    <a:pt x="414362" y="333260"/>
                    <a:pt x="440218" y="346177"/>
                  </a:cubicBezTo>
                  <a:lnTo>
                    <a:pt x="401433" y="235090"/>
                  </a:lnTo>
                  <a:lnTo>
                    <a:pt x="378162" y="165338"/>
                  </a:lnTo>
                  <a:close/>
                  <a:moveTo>
                    <a:pt x="339377" y="0"/>
                  </a:moveTo>
                  <a:cubicBezTo>
                    <a:pt x="344548" y="0"/>
                    <a:pt x="354891" y="2583"/>
                    <a:pt x="360062" y="15500"/>
                  </a:cubicBezTo>
                  <a:lnTo>
                    <a:pt x="401433" y="139504"/>
                  </a:lnTo>
                  <a:cubicBezTo>
                    <a:pt x="422119" y="144671"/>
                    <a:pt x="437633" y="160172"/>
                    <a:pt x="445390" y="180839"/>
                  </a:cubicBezTo>
                  <a:cubicBezTo>
                    <a:pt x="453147" y="201506"/>
                    <a:pt x="447975" y="224757"/>
                    <a:pt x="435047" y="242841"/>
                  </a:cubicBezTo>
                  <a:lnTo>
                    <a:pt x="476418" y="364261"/>
                  </a:lnTo>
                  <a:cubicBezTo>
                    <a:pt x="479003" y="366844"/>
                    <a:pt x="481589" y="377178"/>
                    <a:pt x="476418" y="384928"/>
                  </a:cubicBezTo>
                  <a:cubicBezTo>
                    <a:pt x="473832" y="390095"/>
                    <a:pt x="468661" y="392678"/>
                    <a:pt x="460904" y="392678"/>
                  </a:cubicBezTo>
                  <a:cubicBezTo>
                    <a:pt x="453147" y="392678"/>
                    <a:pt x="447975" y="390095"/>
                    <a:pt x="442804" y="387511"/>
                  </a:cubicBezTo>
                  <a:lnTo>
                    <a:pt x="440218" y="384928"/>
                  </a:lnTo>
                  <a:cubicBezTo>
                    <a:pt x="440218" y="384928"/>
                    <a:pt x="393676" y="343593"/>
                    <a:pt x="310935" y="343593"/>
                  </a:cubicBezTo>
                  <a:cubicBezTo>
                    <a:pt x="279907" y="343593"/>
                    <a:pt x="246293" y="348760"/>
                    <a:pt x="212679" y="361677"/>
                  </a:cubicBezTo>
                  <a:cubicBezTo>
                    <a:pt x="210093" y="361677"/>
                    <a:pt x="207508" y="361677"/>
                    <a:pt x="202336" y="361677"/>
                  </a:cubicBezTo>
                  <a:cubicBezTo>
                    <a:pt x="189408" y="361677"/>
                    <a:pt x="176480" y="353927"/>
                    <a:pt x="173894" y="341010"/>
                  </a:cubicBezTo>
                  <a:lnTo>
                    <a:pt x="132523" y="219590"/>
                  </a:lnTo>
                  <a:cubicBezTo>
                    <a:pt x="129938" y="217007"/>
                    <a:pt x="127352" y="206673"/>
                    <a:pt x="129938" y="198923"/>
                  </a:cubicBezTo>
                  <a:cubicBezTo>
                    <a:pt x="132523" y="193756"/>
                    <a:pt x="137695" y="186006"/>
                    <a:pt x="150623" y="180839"/>
                  </a:cubicBezTo>
                  <a:cubicBezTo>
                    <a:pt x="153209" y="180839"/>
                    <a:pt x="287664" y="142088"/>
                    <a:pt x="316106" y="23250"/>
                  </a:cubicBezTo>
                  <a:cubicBezTo>
                    <a:pt x="321277" y="12917"/>
                    <a:pt x="326449" y="0"/>
                    <a:pt x="339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sp>
        <p:nvSpPr>
          <p:cNvPr id="32" name="Title 1"/>
          <p:cNvSpPr txBox="1"/>
          <p:nvPr/>
        </p:nvSpPr>
        <p:spPr>
          <a:xfrm>
            <a:off x="744463" y="292994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cs typeface="+mj-lt"/>
              </a:rPr>
              <a:t>Multimodal Audio Algorithms，Form the unique core technology advantage of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cs typeface="+mj-lt"/>
              </a:rPr>
              <a:t>Soundec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Helvetica Neue" panose="02000503000000020004"/>
              </a:rPr>
              <a:t>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09" y="1949613"/>
            <a:ext cx="2790595" cy="1730875"/>
          </a:xfrm>
          <a:prstGeom prst="rect">
            <a:avLst/>
          </a:prstGeom>
        </p:spPr>
      </p:pic>
      <p:sp>
        <p:nvSpPr>
          <p:cNvPr id="5" name="箭头: 圆角右 4"/>
          <p:cNvSpPr/>
          <p:nvPr/>
        </p:nvSpPr>
        <p:spPr>
          <a:xfrm rot="5400000">
            <a:off x="4722222" y="1458770"/>
            <a:ext cx="576877" cy="908311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5</a:t>
            </a:fld>
            <a:endParaRPr lang="en-US">
              <a:latin typeface="Times" panose="00000500000000020000" pitchFamily="2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220" y="292735"/>
            <a:ext cx="6670040" cy="71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1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Fi</a:t>
            </a:r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r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st </a:t>
            </a:r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G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eneration </a:t>
            </a:r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A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cs typeface="+mj-lt"/>
                <a:sym typeface="+mn-ea"/>
              </a:rPr>
              <a:t>udio </a:t>
            </a: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cs typeface="+mj-lt"/>
              </a:rPr>
              <a:t>Chip Architecture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923474" y="2078836"/>
            <a:ext cx="2687740" cy="2190776"/>
            <a:chOff x="3946980" y="3270165"/>
            <a:chExt cx="2687740" cy="2190776"/>
          </a:xfrm>
        </p:grpSpPr>
        <p:pic>
          <p:nvPicPr>
            <p:cNvPr id="22" name="Picture 3" descr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6544" y="3270165"/>
              <a:ext cx="1356615" cy="135661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25" name="î$lîḓè"/>
            <p:cNvSpPr/>
            <p:nvPr/>
          </p:nvSpPr>
          <p:spPr bwMode="auto">
            <a:xfrm>
              <a:off x="3946980" y="4742512"/>
              <a:ext cx="2687740" cy="718429"/>
            </a:xfrm>
            <a:prstGeom prst="rect">
              <a:avLst/>
            </a:prstGeom>
            <a:noFill/>
            <a:ln w="28575" algn="ctr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anose="00000500000000020000" pitchFamily="2" charset="0"/>
                </a:rPr>
                <a:t>SNC8600: CODEC SOC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6.2 x 4.5 x 0.5 mm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5.0 x 3.5 x 0.5 mm</a:t>
              </a:r>
            </a:p>
          </p:txBody>
        </p:sp>
      </p:grpSp>
      <p:grpSp>
        <p:nvGrpSpPr>
          <p:cNvPr id="34" name="组合 14"/>
          <p:cNvGrpSpPr/>
          <p:nvPr/>
        </p:nvGrpSpPr>
        <p:grpSpPr>
          <a:xfrm rot="20062696">
            <a:off x="805079" y="2501584"/>
            <a:ext cx="3342311" cy="3089592"/>
            <a:chOff x="1072052" y="57596"/>
            <a:chExt cx="6897381" cy="6220027"/>
          </a:xfrm>
        </p:grpSpPr>
        <p:pic>
          <p:nvPicPr>
            <p:cNvPr id="35" name="图片 2" descr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69395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6" name="直接箭头连接符 4"/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37" name="直接箭头连接符 5"/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38" name="文本框 6"/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50mm</a:t>
              </a:r>
            </a:p>
          </p:txBody>
        </p:sp>
        <p:sp>
          <p:nvSpPr>
            <p:cNvPr id="39" name="文本框 7"/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30mm</a:t>
              </a:r>
            </a:p>
          </p:txBody>
        </p:sp>
        <p:sp>
          <p:nvSpPr>
            <p:cNvPr id="40" name="文本框 18"/>
            <p:cNvSpPr txBox="1"/>
            <p:nvPr/>
          </p:nvSpPr>
          <p:spPr>
            <a:xfrm rot="1537304">
              <a:off x="6330603" y="1054430"/>
              <a:ext cx="1638830" cy="683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anose="00000500000000020000" pitchFamily="2" charset="0"/>
                </a:rPr>
                <a:t>SNC8600</a:t>
              </a:r>
            </a:p>
          </p:txBody>
        </p:sp>
        <p:sp>
          <p:nvSpPr>
            <p:cNvPr id="41" name="文本框 30"/>
            <p:cNvSpPr txBox="1"/>
            <p:nvPr/>
          </p:nvSpPr>
          <p:spPr>
            <a:xfrm>
              <a:off x="5727094" y="5594070"/>
              <a:ext cx="1746308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endParaRPr sz="1400" b="1" dirty="0">
                <a:solidFill>
                  <a:schemeClr val="accent1"/>
                </a:solidFill>
                <a:latin typeface="Times" panose="00000500000000020000" pitchFamily="2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810513" y="1053206"/>
            <a:ext cx="6012412" cy="4930295"/>
            <a:chOff x="7098420" y="1007842"/>
            <a:chExt cx="5263843" cy="3880681"/>
          </a:xfrm>
        </p:grpSpPr>
        <p:sp>
          <p:nvSpPr>
            <p:cNvPr id="43" name="矩形 42"/>
            <p:cNvSpPr/>
            <p:nvPr/>
          </p:nvSpPr>
          <p:spPr>
            <a:xfrm>
              <a:off x="7673008" y="1080829"/>
              <a:ext cx="738966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628111" y="1080828"/>
              <a:ext cx="680456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11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1" name="直线连接符 6"/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23"/>
            <p:cNvCxnSpPr>
              <a:stCxn id="50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24"/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25"/>
            <p:cNvCxnSpPr>
              <a:stCxn id="49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29"/>
            <p:cNvCxnSpPr/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30"/>
            <p:cNvCxnSpPr/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/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</a:p>
            <a:p>
              <a:pPr algn="ctr"/>
              <a:endParaRPr kumimoji="1" lang="en-US" altLang="zh-CN" sz="14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1" name="直线连接符 36"/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38"/>
            <p:cNvCxnSpPr>
              <a:stCxn id="60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4" name="直线连接符 41"/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9217237" y="3428061"/>
              <a:ext cx="712147" cy="3956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</a:p>
          </p:txBody>
        </p:sp>
        <p:sp>
          <p:nvSpPr>
            <p:cNvPr id="68" name="三角形 49"/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69" name="直线箭头连接符 55"/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三角形 59"/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1" name="直线箭头连接符 60"/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三角形 62"/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3" name="直线箭头连接符 63"/>
            <p:cNvCxnSpPr/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三角形 65"/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5" name="直线箭头连接符 66"/>
            <p:cNvCxnSpPr/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箭头连接符 68"/>
            <p:cNvCxnSpPr/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0"/>
            <p:cNvCxnSpPr>
              <a:endCxn id="70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6"/>
            <p:cNvCxnSpPr>
              <a:stCxn id="72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82"/>
            <p:cNvCxnSpPr>
              <a:stCxn id="74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83"/>
            <p:cNvCxnSpPr/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4"/>
            <p:cNvCxnSpPr/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5"/>
            <p:cNvCxnSpPr/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6"/>
            <p:cNvCxnSpPr/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87"/>
            <p:cNvCxnSpPr/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8"/>
            <p:cNvCxnSpPr/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91"/>
            <p:cNvCxnSpPr/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92"/>
            <p:cNvCxnSpPr/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10247128" y="3813730"/>
              <a:ext cx="844328" cy="260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/>
                <a:t>AHB-Bus</a:t>
              </a:r>
              <a:endParaRPr kumimoji="1" lang="zh-CN" altLang="en-US" sz="1400" b="1" dirty="0"/>
            </a:p>
          </p:txBody>
        </p:sp>
        <p:sp>
          <p:nvSpPr>
            <p:cNvPr id="89" name="文本框 88"/>
            <p:cNvSpPr txBox="1"/>
            <p:nvPr/>
          </p:nvSpPr>
          <p:spPr>
            <a:xfrm rot="16200000">
              <a:off x="7064360" y="1128708"/>
              <a:ext cx="551212" cy="30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PMU</a:t>
              </a:r>
              <a:endParaRPr kumimoji="1" lang="zh-CN" altLang="en-US" sz="1600" b="1" dirty="0"/>
            </a:p>
          </p:txBody>
        </p:sp>
        <p:sp>
          <p:nvSpPr>
            <p:cNvPr id="90" name="矩形 89"/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12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1200" b="1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</a:p>
            <a:p>
              <a:pPr algn="ctr"/>
              <a:endParaRPr kumimoji="1" lang="en-US" altLang="zh-CN" sz="12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1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7229175" y="4488538"/>
              <a:ext cx="670385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8502464" y="4122411"/>
              <a:ext cx="2965093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8552006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10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</a:p>
            <a:p>
              <a:pPr algn="ctr"/>
              <a:endParaRPr kumimoji="1" lang="en-US" altLang="zh-CN" sz="5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916324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</a:p>
            <a:p>
              <a:pPr algn="ctr"/>
              <a:endParaRPr kumimoji="1" lang="en-US" altLang="zh-CN" sz="105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960152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10032709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0506470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0969574" y="4173073"/>
              <a:ext cx="477841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kumimoji="1" lang="en-US" altLang="ja-JP" sz="1000" b="1" dirty="0">
                  <a:solidFill>
                    <a:schemeClr val="tx1">
                      <a:lumMod val="75000"/>
                    </a:schemeClr>
                  </a:solidFill>
                </a:rPr>
                <a:t>TAG</a:t>
              </a:r>
              <a:endParaRPr kumimoji="1" lang="en-US" altLang="zh-CN" sz="10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10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1472499" y="1995356"/>
              <a:ext cx="771061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DAC-R</a:t>
              </a:r>
              <a:endParaRPr kumimoji="1" lang="zh-CN" altLang="en-US" sz="1600" b="1" dirty="0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1472284" y="2478712"/>
              <a:ext cx="876565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AMIC-L</a:t>
              </a:r>
              <a:endParaRPr kumimoji="1" lang="zh-CN" altLang="en-US" sz="1600" b="1" dirty="0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1475442" y="2893016"/>
              <a:ext cx="886821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AMIC-R</a:t>
              </a:r>
              <a:endParaRPr kumimoji="1" lang="zh-CN" altLang="en-US" sz="1600" b="1" dirty="0"/>
            </a:p>
          </p:txBody>
        </p:sp>
        <p:cxnSp>
          <p:nvCxnSpPr>
            <p:cNvPr id="103" name="直线箭头连接符 113"/>
            <p:cNvCxnSpPr/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20"/>
            <p:cNvCxnSpPr/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11480515" y="1614318"/>
              <a:ext cx="760803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DAC-L</a:t>
              </a:r>
              <a:endParaRPr kumimoji="1" lang="zh-CN" altLang="en-US" sz="1600" b="1" dirty="0"/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1472284" y="3474348"/>
              <a:ext cx="845792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DMIC-x</a:t>
              </a:r>
              <a:endParaRPr kumimoji="1" lang="zh-CN" altLang="en-US" sz="1600" b="1" dirty="0"/>
            </a:p>
          </p:txBody>
        </p:sp>
        <p:cxnSp>
          <p:nvCxnSpPr>
            <p:cNvPr id="107" name="直线箭头连接符 133"/>
            <p:cNvCxnSpPr/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/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3122773" y="3498864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/>
        </p:nvSpPr>
        <p:spPr>
          <a:xfrm>
            <a:off x="3229032" y="4591908"/>
            <a:ext cx="2113009" cy="33855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TSMC 40nm Process</a:t>
            </a:r>
          </a:p>
        </p:txBody>
      </p:sp>
      <p:cxnSp>
        <p:nvCxnSpPr>
          <p:cNvPr id="111" name="直线箭头连接符 218"/>
          <p:cNvCxnSpPr/>
          <p:nvPr/>
        </p:nvCxnSpPr>
        <p:spPr>
          <a:xfrm flipH="1">
            <a:off x="2022614" y="2882437"/>
            <a:ext cx="954750" cy="89830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6</a:t>
            </a:fld>
            <a:endParaRPr lang="en-US">
              <a:latin typeface="Times" panose="00000500000000020000" pitchFamily="2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220" y="353695"/>
            <a:ext cx="6485255" cy="513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ea typeface="微软雅黑" panose="020B0503020204020204" pitchFamily="34" charset="-122"/>
                <a:cs typeface="+mj-lt"/>
              </a:rPr>
              <a:t>Audio </a:t>
            </a:r>
            <a:r>
              <a:rPr lang="en-US" altLang="zh-CN" sz="2800" b="1" dirty="0">
                <a:ea typeface="微软雅黑" panose="020B0503020204020204" pitchFamily="34" charset="-122"/>
                <a:cs typeface="+mj-lt"/>
              </a:rPr>
              <a:t>C</a:t>
            </a:r>
            <a:r>
              <a:rPr lang="zh-CN" altLang="en-US" sz="2800" b="1" dirty="0">
                <a:ea typeface="微软雅黑" panose="020B0503020204020204" pitchFamily="34" charset="-122"/>
                <a:cs typeface="+mj-lt"/>
              </a:rPr>
              <a:t>hip </a:t>
            </a:r>
            <a:r>
              <a:rPr lang="en-US" altLang="zh-CN" sz="2800" b="1" dirty="0">
                <a:ea typeface="微软雅黑" panose="020B0503020204020204" pitchFamily="34" charset="-122"/>
                <a:cs typeface="+mj-lt"/>
              </a:rPr>
              <a:t>S</a:t>
            </a:r>
            <a:r>
              <a:rPr lang="zh-CN" altLang="en-US" sz="2800" b="1" dirty="0">
                <a:ea typeface="微软雅黑" panose="020B0503020204020204" pitchFamily="34" charset="-122"/>
                <a:cs typeface="+mj-lt"/>
              </a:rPr>
              <a:t>pecification </a:t>
            </a:r>
            <a:r>
              <a:rPr lang="en-US" altLang="zh-CN" sz="2800" b="1" dirty="0">
                <a:ea typeface="微软雅黑" panose="020B0503020204020204" pitchFamily="34" charset="-122"/>
                <a:cs typeface="+mj-lt"/>
              </a:rPr>
              <a:t>S</a:t>
            </a:r>
            <a:r>
              <a:rPr lang="zh-CN" altLang="en-US" sz="2800" b="1" dirty="0">
                <a:ea typeface="微软雅黑" panose="020B0503020204020204" pitchFamily="34" charset="-122"/>
                <a:cs typeface="+mj-lt"/>
              </a:rPr>
              <a:t>ummary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571281" y="923246"/>
          <a:ext cx="4317677" cy="57340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3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 Bold" panose="02020603050405020304" charset="0"/>
                          <a:ea typeface="微软雅黑" panose="020B0503020204020204" pitchFamily="34" charset="-122"/>
                          <a:cs typeface="Times New Roman Bold" panose="02020603050405020304" charset="0"/>
                        </a:rPr>
                        <a:t>key performance indicators</a:t>
                      </a: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2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Power consumption(5V supply, 30MHz, 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USB stereo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87.5mW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USB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82.2mW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48.5mW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I2S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57.5mW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Suspend By USB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0.5mW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935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95dB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935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 DAC Power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259631" y="923246"/>
          <a:ext cx="4317676" cy="57340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20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370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 Bold" panose="02020603050405020304" charset="0"/>
                          <a:ea typeface="微软雅黑" panose="020B0503020204020204" pitchFamily="34" charset="-122"/>
                          <a:cs typeface="Times New Roman Bold" panose="02020603050405020304" charset="0"/>
                        </a:rPr>
                        <a:t>key system functions</a:t>
                      </a: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2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Name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Audio CODEC SOC including Type-C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Process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TSMC 40nm uLP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DSP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512KB( iRAM 256KB,dRAM 256KB 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Support Mic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Analog Mic 2pcs</a:t>
                      </a:r>
                      <a:endParaRPr lang="en-US" altLang="ja-JP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 Regular" panose="02020603050405020304" charset="0"/>
                        <a:ea typeface="微软雅黑" panose="020B0503020204020204" pitchFamily="34" charset="-122"/>
                        <a:cs typeface="Times New Roman Regular" panose="02020603050405020304" charset="0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Digital Mic 6pcs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935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I/O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I2C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2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pcs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 Regular" panose="02020603050405020304" charset="0"/>
                        <a:ea typeface="微软雅黑" panose="020B0503020204020204" pitchFamily="34" charset="-122"/>
                        <a:cs typeface="Times New Roman Regular" panose="02020603050405020304" charset="0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3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pcs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 Regular" panose="02020603050405020304" charset="0"/>
                        <a:ea typeface="微软雅黑" panose="020B0503020204020204" pitchFamily="34" charset="-122"/>
                        <a:cs typeface="Times New Roman Regular" panose="02020603050405020304" charset="0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1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pcs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 Regular" panose="02020603050405020304" charset="0"/>
                        <a:ea typeface="微软雅黑" panose="020B0503020204020204" pitchFamily="34" charset="-122"/>
                        <a:cs typeface="Times New Roman Regular" panose="02020603050405020304" charset="0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1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pcs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 Regular" panose="02020603050405020304" charset="0"/>
                        <a:ea typeface="微软雅黑" panose="020B0503020204020204" pitchFamily="34" charset="-122"/>
                        <a:cs typeface="Times New Roman Regular" panose="02020603050405020304" charset="0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ADC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2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Arial" panose="020B0604020202090204"/>
                        </a:rPr>
                        <a:t>pcs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 Regular" panose="02020603050405020304" charset="0"/>
                        <a:ea typeface="微软雅黑" panose="020B0503020204020204" pitchFamily="34" charset="-122"/>
                        <a:cs typeface="Times New Roman Regular" panose="02020603050405020304" charset="0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Sampling rate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Packaging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7</a:t>
            </a:fld>
            <a:endParaRPr lang="en-US">
              <a:latin typeface="Times" panose="00000500000000020000" pitchFamily="2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464" y="371168"/>
            <a:ext cx="5165200" cy="51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ja-JP" sz="2800" b="1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Performance</a:t>
            </a:r>
            <a:endParaRPr lang="zh-CN" altLang="en-US" sz="2800" b="1" dirty="0">
              <a:latin typeface="Times New Roman Bold" panose="02020603050405020304" charset="0"/>
              <a:ea typeface="微软雅黑" panose="020B0503020204020204" pitchFamily="34" charset="-122"/>
              <a:cs typeface="Times New Roman Bold" panose="0202060305040502030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8410" y="1306195"/>
            <a:ext cx="44958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Test Conditions：</a:t>
            </a:r>
            <a:endParaRPr lang="en-US" altLang="zh-CN" dirty="0">
              <a:solidFill>
                <a:prstClr val="black"/>
              </a:solidFill>
              <a:latin typeface="Times New Roman Regular" panose="02020603050405020304" charset="0"/>
              <a:ea typeface="微软雅黑" panose="020B0503020204020204" pitchFamily="34" charset="-122"/>
              <a:cs typeface="Times New Roman Regular" panose="02020603050405020304" charset="0"/>
            </a:endParaRP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Input 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S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ignal 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S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ample 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R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ate：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48Ksps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DA</a:t>
            </a:r>
            <a:r>
              <a:rPr lang="en-US" altLang="ja-JP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C</a:t>
            </a:r>
            <a:r>
              <a:rPr lang="ja-JP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Analog 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G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ain：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+0dB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DAC D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igita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l G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ain：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0dB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</a:t>
            </a:r>
            <a:r>
              <a:rPr lang="zh-CN" altLang="en-US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mpedance：</a:t>
            </a:r>
            <a:r>
              <a:rPr lang="en-US" altLang="zh-CN" dirty="0">
                <a:solidFill>
                  <a:prstClr val="black"/>
                </a:solidFill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600</a:t>
            </a:r>
            <a:r>
              <a:rPr lang="en-US" altLang="zh-CN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  <a:sym typeface="Symbol" panose="05050102010706020507" pitchFamily="18" charset="2"/>
              </a:rPr>
              <a:t> and 32</a:t>
            </a:r>
            <a:endParaRPr lang="en-US" altLang="zh-CN" dirty="0">
              <a:solidFill>
                <a:prstClr val="black"/>
              </a:solidFill>
              <a:latin typeface="Times New Roman Regular" panose="02020603050405020304" charset="0"/>
              <a:ea typeface="微软雅黑" panose="020B0503020204020204" pitchFamily="34" charset="-122"/>
              <a:cs typeface="Times New Roman Regular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8" y="995564"/>
            <a:ext cx="4624332" cy="28607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7" y="3824996"/>
            <a:ext cx="4634587" cy="28607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79" y="3651214"/>
            <a:ext cx="5129048" cy="26772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8</a:t>
            </a:fld>
            <a:endParaRPr lang="en-US">
              <a:latin typeface="Times" panose="00000500000000020000" pitchFamily="2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868289" y="348239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Times New Roman Bold" panose="02020603050405020304" charset="0"/>
                <a:cs typeface="Times New Roman Bold" panose="02020603050405020304" charset="0"/>
              </a:rPr>
              <a:t>Application </a:t>
            </a:r>
            <a:r>
              <a:rPr lang="en-US" altLang="zh-CN" sz="2800" b="1" dirty="0">
                <a:latin typeface="Times New Roman Bold" panose="02020603050405020304" charset="0"/>
                <a:cs typeface="Times New Roman Bold" panose="02020603050405020304" charset="0"/>
              </a:rPr>
              <a:t>S</a:t>
            </a:r>
            <a:r>
              <a:rPr lang="zh-CN" altLang="en-US" sz="2800" b="1" dirty="0">
                <a:latin typeface="Times New Roman Bold" panose="02020603050405020304" charset="0"/>
                <a:cs typeface="Times New Roman Bold" panose="02020603050405020304" charset="0"/>
              </a:rPr>
              <a:t>cenarios of </a:t>
            </a:r>
            <a:r>
              <a:rPr lang="en-US" altLang="zh-CN" sz="2800" b="1" dirty="0">
                <a:latin typeface="Times New Roman Bold" panose="02020603050405020304" charset="0"/>
                <a:cs typeface="Times New Roman Bold" panose="02020603050405020304" charset="0"/>
              </a:rPr>
              <a:t>A</a:t>
            </a:r>
            <a:r>
              <a:rPr lang="zh-CN" altLang="en-US" sz="2800" b="1" dirty="0">
                <a:latin typeface="Times New Roman Bold" panose="02020603050405020304" charset="0"/>
                <a:cs typeface="Times New Roman Bold" panose="02020603050405020304" charset="0"/>
              </a:rPr>
              <a:t>udio </a:t>
            </a:r>
            <a:r>
              <a:rPr lang="en-US" altLang="zh-CN" sz="2800" b="1" dirty="0">
                <a:latin typeface="Times New Roman Bold" panose="02020603050405020304" charset="0"/>
                <a:cs typeface="Times New Roman Bold" panose="02020603050405020304" charset="0"/>
              </a:rPr>
              <a:t>C</a:t>
            </a:r>
            <a:r>
              <a:rPr lang="zh-CN" altLang="en-US" sz="2800" b="1" dirty="0">
                <a:latin typeface="Times New Roman Bold" panose="02020603050405020304" charset="0"/>
                <a:cs typeface="Times New Roman Bold" panose="02020603050405020304" charset="0"/>
              </a:rPr>
              <a:t>hips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37853" y="826761"/>
            <a:ext cx="8484463" cy="5589590"/>
            <a:chOff x="488329" y="1077658"/>
            <a:chExt cx="22869302" cy="12847320"/>
          </a:xfrm>
        </p:grpSpPr>
        <p:sp>
          <p:nvSpPr>
            <p:cNvPr id="7" name="椭圆 6"/>
            <p:cNvSpPr/>
            <p:nvPr/>
          </p:nvSpPr>
          <p:spPr>
            <a:xfrm>
              <a:off x="2112915" y="3073554"/>
              <a:ext cx="19130682" cy="9341223"/>
            </a:xfrm>
            <a:prstGeom prst="ellipse">
              <a:avLst/>
            </a:prstGeom>
            <a:noFill/>
            <a:ln w="38100" cap="flat">
              <a:solidFill>
                <a:srgbClr val="650F18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931646" y="2573932"/>
              <a:ext cx="526289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Type-C Earphone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068254" y="1642053"/>
              <a:ext cx="3632395" cy="897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sz="1600" dirty="0">
                  <a:solidFill>
                    <a:srgbClr val="650F18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BT Earphone</a:t>
              </a:r>
              <a:endParaRPr kumimoji="0" lang="en-US" altLang="zh-CN" sz="1600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9540" y="11457422"/>
              <a:ext cx="3206021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 panose="02000503000000020004"/>
                </a:rPr>
                <a:t>AI Speaker</a:t>
              </a:r>
              <a:endParaRPr lang="en-US" altLang="zh-CN" dirty="0">
                <a:solidFill>
                  <a:srgbClr val="650F18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363834" y="1077658"/>
              <a:ext cx="325787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rgbClr val="650F18"/>
                  </a:solidFill>
                </a:rPr>
                <a:t>Conference</a:t>
              </a:r>
            </a:p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275654" y="12795531"/>
              <a:ext cx="343070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 panose="02000503000000020004"/>
                </a:rPr>
                <a:t>Microphone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 panose="02000503000000020004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8654" y="2878863"/>
              <a:ext cx="2064467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+mn-ea"/>
                  <a:cs typeface="Helvetica Neue" panose="02000503000000020004"/>
                  <a:sym typeface="Helvetica Neue" panose="02000503000000020004"/>
                </a:rPr>
                <a:t>Mixer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+mn-ea"/>
                <a:cs typeface="Helvetica Neue" panose="02000503000000020004"/>
                <a:sym typeface="Helvetica Neue" panose="020005030000000200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88329" y="5613462"/>
              <a:ext cx="1736953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rgbClr val="650F18"/>
                  </a:solidFill>
                </a:rPr>
                <a:t>AIoT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 panose="02000503000000020004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882808" y="11139067"/>
              <a:ext cx="144314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rgbClr val="650F18"/>
                  </a:solidFill>
                </a:rPr>
                <a:t>Car 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 panose="02000503000000020004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963917" y="5755877"/>
              <a:ext cx="239371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 panose="02000503000000020004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575196" y="12320055"/>
              <a:ext cx="361429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 panose="02000503000000020004"/>
                </a:rPr>
                <a:t>Audio Player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 panose="02000503000000020004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589" y="10544317"/>
              <a:ext cx="1505627" cy="2065151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9302">
              <a:off x="11173635" y="11673530"/>
              <a:ext cx="1634742" cy="1288823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19" y="3679587"/>
              <a:ext cx="1941964" cy="154823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7596" y="6638255"/>
              <a:ext cx="1716723" cy="160394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366" y="4486948"/>
              <a:ext cx="8996366" cy="615471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532" y="9426543"/>
              <a:ext cx="1612999" cy="197044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26" y="2556222"/>
              <a:ext cx="2525467" cy="1603946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8" y="3669983"/>
              <a:ext cx="1922755" cy="192275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862" y="2528988"/>
              <a:ext cx="1922755" cy="1922755"/>
            </a:xfrm>
            <a:prstGeom prst="rect">
              <a:avLst/>
            </a:prstGeom>
            <a:noFill/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086" y="11156568"/>
              <a:ext cx="1846337" cy="1449023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6473382" y="12724479"/>
              <a:ext cx="267024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 panose="02000503000000020004"/>
                </a:rPr>
                <a:t>Recorder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 panose="02000503000000020004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519" y="9426543"/>
              <a:ext cx="2311721" cy="153883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20" y="6619659"/>
              <a:ext cx="1716723" cy="1716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9</a:t>
            </a:fld>
            <a:endParaRPr lang="en-US">
              <a:latin typeface="Times" panose="00000500000000020000" pitchFamily="2" charset="0"/>
            </a:endParaRPr>
          </a:p>
        </p:txBody>
      </p:sp>
      <p:sp>
        <p:nvSpPr>
          <p:cNvPr id="32" name="Title 1"/>
          <p:cNvSpPr txBox="1"/>
          <p:nvPr/>
        </p:nvSpPr>
        <p:spPr>
          <a:xfrm>
            <a:off x="744220" y="292735"/>
            <a:ext cx="8548370" cy="718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sz="2800" b="1" dirty="0">
                <a:ea typeface="微软雅黑" panose="020B0503020204020204" pitchFamily="34" charset="-122"/>
                <a:cs typeface="+mj-lt"/>
              </a:rPr>
              <a:t>Solution Introduction ① Type-C </a:t>
            </a:r>
            <a:r>
              <a:rPr lang="en-US" sz="2800" b="1" dirty="0">
                <a:ea typeface="微软雅黑" panose="020B0503020204020204" pitchFamily="34" charset="-122"/>
                <a:cs typeface="+mj-lt"/>
              </a:rPr>
              <a:t>Ear</a:t>
            </a:r>
            <a:r>
              <a:rPr sz="2800" b="1" dirty="0">
                <a:ea typeface="微软雅黑" panose="020B0503020204020204" pitchFamily="34" charset="-122"/>
                <a:cs typeface="+mj-lt"/>
              </a:rPr>
              <a:t>phone Module</a:t>
            </a:r>
          </a:p>
        </p:txBody>
      </p:sp>
      <p:sp>
        <p:nvSpPr>
          <p:cNvPr id="31" name="矩形 30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64366" y="3260859"/>
            <a:ext cx="3195209" cy="249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 </a:t>
            </a:r>
            <a:r>
              <a:rPr lang="en-US" altLang="zh-CN" sz="2000" b="1" u="sng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Features</a:t>
            </a:r>
            <a:endParaRPr lang="en-US" altLang="zh-CN" sz="2000" b="1" u="sng" dirty="0">
              <a:latin typeface="Times New Roman Bold" panose="02020603050405020304" charset="0"/>
              <a:cs typeface="Times New Roman Bold" panose="020206030504050203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cs typeface="+mn-lt"/>
              </a:rPr>
              <a:t>Bass boost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cs typeface="+mn-lt"/>
              </a:rPr>
              <a:t>Mid-high frequency dynamic balance adjustment</a:t>
            </a: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cs typeface="+mn-lt"/>
              </a:rPr>
              <a:t>Call noise reduction</a:t>
            </a:r>
            <a:endParaRPr lang="en-US" altLang="zh-CN" sz="1400" dirty="0"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400" dirty="0">
                <a:cs typeface="+mn-lt"/>
              </a:rPr>
              <a:t>Improve the consistency of the left and right speakers of the earphone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64660" y="1504950"/>
            <a:ext cx="2995930" cy="1306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u="sng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Core </a:t>
            </a:r>
            <a:r>
              <a:rPr lang="en-US" altLang="zh-CN" sz="2000" b="1" u="sng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T</a:t>
            </a:r>
            <a:r>
              <a:rPr lang="zh-CN" altLang="en-US" sz="2000" b="1" u="sng" dirty="0">
                <a:latin typeface="Times New Roman Bold" panose="02020603050405020304" charset="0"/>
                <a:ea typeface="微软雅黑" panose="020B0503020204020204" pitchFamily="34" charset="-122"/>
                <a:cs typeface="Times New Roman Bold" panose="02020603050405020304" charset="0"/>
              </a:rPr>
              <a:t>echnologies </a:t>
            </a:r>
          </a:p>
          <a:p>
            <a:pPr marL="285750" indent="-285750" algn="l">
              <a:buFont typeface="Arial" panose="020B0604020202090204" pitchFamily="34" charset="0"/>
              <a:buChar char="•"/>
            </a:pPr>
            <a:endParaRPr lang="zh-CN" altLang="en-US" sz="1600" b="1" dirty="0">
              <a:latin typeface="Times New Roman Bold" panose="02020603050405020304" charset="0"/>
              <a:ea typeface="微软雅黑" panose="020B0503020204020204" pitchFamily="34" charset="-122"/>
              <a:cs typeface="Times New Roman Bold" panose="02020603050405020304" charset="0"/>
            </a:endParaRPr>
          </a:p>
          <a:p>
            <a:pPr marL="285750" indent="-285750" algn="l">
              <a:buFont typeface="Arial" panose="020B0604020202090204" pitchFamily="34" charset="0"/>
              <a:buChar char="•"/>
            </a:pPr>
            <a:r>
              <a:rPr lang="en-US" altLang="ja-JP" sz="1600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Dynamic EQ</a:t>
            </a:r>
            <a:endParaRPr lang="en-US" altLang="zh-CN" sz="1600" dirty="0">
              <a:latin typeface="Times New Roman Regular" panose="02020603050405020304" charset="0"/>
              <a:ea typeface="微软雅黑" panose="020B0503020204020204" pitchFamily="34" charset="-122"/>
              <a:cs typeface="Times New Roman Regular" panose="0202060305040502030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1200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 </a:t>
            </a:r>
            <a:r>
              <a:rPr lang="en-US" altLang="zh-CN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 R</a:t>
            </a:r>
            <a:r>
              <a:rPr lang="zh-CN" altLang="en-US" dirty="0">
                <a:latin typeface="Times New Roman Regular" panose="02020603050405020304" charset="0"/>
                <a:ea typeface="微软雅黑" panose="020B0503020204020204" pitchFamily="34" charset="-122"/>
                <a:cs typeface="Times New Roman Regular" panose="02020603050405020304" charset="0"/>
              </a:rPr>
              <a:t>ich music playback effect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766685" y="1301115"/>
            <a:ext cx="31946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 Bold" panose="02020603050405020304" charset="0"/>
                <a:ea typeface="+mj-ea"/>
                <a:cs typeface="Times New Roman Bold" panose="02020603050405020304" charset="0"/>
                <a:sym typeface="+mn-ea"/>
              </a:rPr>
              <a:t>Main parameters</a:t>
            </a:r>
            <a:endParaRPr lang="zh-CN" altLang="en-US" sz="2000" b="1" dirty="0">
              <a:latin typeface="Times New Roman Bold" panose="02020603050405020304" charset="0"/>
              <a:ea typeface="+mj-ea"/>
              <a:cs typeface="Times New Roman Bold" panose="02020603050405020304" charset="0"/>
            </a:endParaRPr>
          </a:p>
          <a:p>
            <a:pPr algn="ctr"/>
            <a:endParaRPr lang="zh-CN" altLang="en-US" sz="2000" b="1" dirty="0">
              <a:latin typeface="Times New Roman Bold" panose="02020603050405020304" charset="0"/>
              <a:ea typeface="+mj-ea"/>
              <a:cs typeface="Times New Roman Bold" panose="02020603050405020304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90722" y="1694491"/>
          <a:ext cx="3946525" cy="46393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171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Product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Type-c  </a:t>
                      </a:r>
                      <a:r>
                        <a:rPr 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Ear</a:t>
                      </a:r>
                      <a:r>
                        <a:rPr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phone </a:t>
                      </a:r>
                      <a:r>
                        <a:rPr lang="en-US"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plug</a:t>
                      </a:r>
                      <a:r>
                        <a:rPr sz="1600" b="0" dirty="0">
                          <a:latin typeface="Times New Roman Regular" panose="02020603050405020304" charset="0"/>
                          <a:ea typeface="微软雅黑" panose="020B0503020204020204" pitchFamily="34" charset="-122"/>
                          <a:cs typeface="Times New Roman Regular" panose="02020603050405020304" charset="0"/>
                          <a:sym typeface="+mn-ea"/>
                        </a:rPr>
                        <a:t> Module</a:t>
                      </a:r>
                    </a:p>
                    <a:p>
                      <a:pPr lvl="1" algn="l" fontAlgn="b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 Regular" panose="02020603050405020304" charset="0"/>
                        <a:ea typeface="+mn-ea"/>
                        <a:cs typeface="Times New Roman Regular" panose="0202060305040502030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I/F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Type-C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24bits /192KHz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Mic Product form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AMIC/DMIC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Power out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1Vrms@16Ω/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60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THD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DR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charset="0"/>
                          <a:ea typeface="+mn-ea"/>
                          <a:cs typeface="Times New Roman" panose="02020603050405020304" charset="0"/>
                        </a:rPr>
                        <a:t>SNR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 Regular" panose="02020603050405020304" charset="0"/>
                          <a:ea typeface="+mn-ea"/>
                          <a:cs typeface="Times New Roman Regular" panose="02020603050405020304" charset="0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294996" y="1587821"/>
            <a:ext cx="1973727" cy="2005155"/>
            <a:chOff x="1259390" y="1496981"/>
            <a:chExt cx="1973727" cy="2005155"/>
          </a:xfrm>
        </p:grpSpPr>
        <p:sp>
          <p:nvSpPr>
            <p:cNvPr id="11" name="文本框 10"/>
            <p:cNvSpPr txBox="1"/>
            <p:nvPr/>
          </p:nvSpPr>
          <p:spPr>
            <a:xfrm rot="3000179">
              <a:off x="2723682" y="1688059"/>
              <a:ext cx="700514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210" hangingPunct="0"/>
              <a:r>
                <a:rPr lang="en-US" altLang="zh-CN" sz="1600" dirty="0">
                  <a:solidFill>
                    <a:srgbClr val="650F18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8.0mm</a:t>
              </a:r>
              <a:endParaRPr lang="zh-CN" altLang="en-US" sz="1600" dirty="0">
                <a:solidFill>
                  <a:srgbClr val="650F18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1382">
              <a:off x="1259390" y="2236599"/>
              <a:ext cx="1765229" cy="69022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2684778" y="1633159"/>
              <a:ext cx="473944" cy="586320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接箭头连接符 13"/>
            <p:cNvCxnSpPr/>
            <p:nvPr/>
          </p:nvCxnSpPr>
          <p:spPr>
            <a:xfrm flipV="1">
              <a:off x="1742238" y="2404551"/>
              <a:ext cx="1362701" cy="1097585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文本框 14"/>
            <p:cNvSpPr txBox="1"/>
            <p:nvPr/>
          </p:nvSpPr>
          <p:spPr>
            <a:xfrm rot="19273375">
              <a:off x="2233594" y="2993562"/>
              <a:ext cx="8672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210" hangingPunct="0"/>
              <a:r>
                <a:rPr lang="en-US" altLang="zh-CN" sz="1600" dirty="0">
                  <a:solidFill>
                    <a:srgbClr val="650F18"/>
                  </a:solidFill>
                  <a:latin typeface="+mn-ea"/>
                </a:rPr>
                <a:t>24</a:t>
              </a:r>
              <a:r>
                <a:rPr lang="en-US" altLang="zh-CN" sz="1600" dirty="0">
                  <a:solidFill>
                    <a:srgbClr val="650F18"/>
                  </a:solidFill>
                  <a:latin typeface="+mn-ea"/>
                  <a:cs typeface="Helvetica Neue" panose="02000503000000020004"/>
                  <a:sym typeface="Helvetica Neue" panose="02000503000000020004"/>
                </a:rPr>
                <a:t>.5mm</a:t>
              </a:r>
              <a:endParaRPr lang="zh-CN" altLang="en-US" sz="1600" dirty="0">
                <a:solidFill>
                  <a:srgbClr val="650F18"/>
                </a:solidFill>
                <a:latin typeface="+mn-ea"/>
                <a:cs typeface="Helvetica Neue" panose="02000503000000020004"/>
                <a:sym typeface="Helvetica Neue" panose="02000503000000020004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V="1">
              <a:off x="1822623" y="1641799"/>
              <a:ext cx="734865" cy="585798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文本框 16"/>
            <p:cNvSpPr txBox="1"/>
            <p:nvPr/>
          </p:nvSpPr>
          <p:spPr>
            <a:xfrm rot="19273375">
              <a:off x="1626507" y="1634063"/>
              <a:ext cx="8143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210" hangingPunct="0"/>
              <a:r>
                <a:rPr lang="en-US" altLang="zh-CN" sz="1600" dirty="0">
                  <a:solidFill>
                    <a:srgbClr val="650F18"/>
                  </a:solidFill>
                  <a:latin typeface="Helvetica Neue" panose="02000503000000020004"/>
                  <a:ea typeface="Helvetica Neue" panose="02000503000000020004"/>
                  <a:cs typeface="Helvetica Neue" panose="02000503000000020004"/>
                  <a:sym typeface="Helvetica Neue" panose="02000503000000020004"/>
                </a:rPr>
                <a:t>13.5mm</a:t>
              </a:r>
              <a:endParaRPr lang="zh-CN" altLang="en-US" sz="1600" dirty="0">
                <a:solidFill>
                  <a:srgbClr val="650F18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endParaRPr>
            </a:p>
          </p:txBody>
        </p:sp>
      </p:grp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21" y="4002572"/>
            <a:ext cx="2133719" cy="21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3fcf791-8b53-478d-a443-9b61d9d9638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5167;#375535;#38516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9918840-74f2-43e0-9a4d-2fb0d43180c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f6bb986-ff97-4553-a6ee-f30b8e7c98a1}"/>
  <p:tag name="TABLE_ENDDRAG_ORIGIN_RECT" val="310*346"/>
  <p:tag name="TABLE_ENDDRAG_RECT" val="581*133*310*3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9826290-ba70-452f-a16e-b253bb29a77a}"/>
  <p:tag name="TABLE_ENDDRAG_ORIGIN_RECT" val="308*313"/>
  <p:tag name="TABLE_ENDDRAG_RECT" val="579*135*319*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9811557-ba1a-44a1-9149-d1d24147ffcb}"/>
  <p:tag name="TABLE_ENDDRAG_ORIGIN_RECT" val="329*265"/>
  <p:tag name="TABLE_ENDDRAG_RECT" val="592*152*329*2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71bb244-d765-4e1c-bf70-f2351ac63386}"/>
  <p:tag name="TABLE_ENDDRAG_ORIGIN_RECT" val="306*282"/>
  <p:tag name="TABLE_ENDDRAG_RECT" val="602*154*325*3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954d00-2bfe-4005-9015-bb87ac5575c2}"/>
  <p:tag name="TABLE_ENDDRAG_ORIGIN_RECT" val="349*348"/>
  <p:tag name="TABLE_ENDDRAG_RECT" val="553*113*349*34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193f6e5-3c23-4d87-a6dc-587f962fb4db}"/>
  <p:tag name="TABLE_ENDDRAG_ORIGIN_RECT" val="349*331"/>
  <p:tag name="TABLE_ENDDRAG_RECT" val="521*138*349*3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03fbdc-fb57-4639-94a0-235ab71bd1ea}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1343</Words>
  <Application>Microsoft Office PowerPoint</Application>
  <PresentationFormat>宽屏</PresentationFormat>
  <Paragraphs>477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Times New Roman Regular</vt:lpstr>
      <vt:lpstr>Calibri</vt:lpstr>
      <vt:lpstr>Times</vt:lpstr>
      <vt:lpstr>Helvetica Neue</vt:lpstr>
      <vt:lpstr>等线</vt:lpstr>
      <vt:lpstr>MS PGothic</vt:lpstr>
      <vt:lpstr>Times New Roman Bold</vt:lpstr>
      <vt:lpstr>Times New Roman</vt:lpstr>
      <vt:lpstr>Arial</vt:lpstr>
      <vt:lpstr>微软雅黑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九音科技</dc:creator>
  <cp:lastModifiedBy>Bai Rong</cp:lastModifiedBy>
  <cp:revision>1625</cp:revision>
  <cp:lastPrinted>2022-04-21T09:00:41Z</cp:lastPrinted>
  <dcterms:created xsi:type="dcterms:W3CDTF">2022-04-21T09:00:41Z</dcterms:created>
  <dcterms:modified xsi:type="dcterms:W3CDTF">2023-02-13T09:15:54Z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